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0" r:id="rId3"/>
    <p:sldId id="338" r:id="rId4"/>
    <p:sldId id="270" r:id="rId5"/>
    <p:sldId id="364" r:id="rId6"/>
    <p:sldId id="362" r:id="rId7"/>
    <p:sldId id="363" r:id="rId8"/>
    <p:sldId id="307" r:id="rId9"/>
    <p:sldId id="342" r:id="rId10"/>
    <p:sldId id="271" r:id="rId11"/>
    <p:sldId id="279" r:id="rId12"/>
    <p:sldId id="353" r:id="rId13"/>
    <p:sldId id="311" r:id="rId14"/>
    <p:sldId id="351" r:id="rId15"/>
    <p:sldId id="368" r:id="rId16"/>
    <p:sldId id="319" r:id="rId17"/>
    <p:sldId id="376" r:id="rId18"/>
    <p:sldId id="321" r:id="rId19"/>
    <p:sldId id="345" r:id="rId20"/>
    <p:sldId id="323" r:id="rId21"/>
    <p:sldId id="328" r:id="rId22"/>
    <p:sldId id="274" r:id="rId23"/>
    <p:sldId id="348" r:id="rId24"/>
    <p:sldId id="349" r:id="rId25"/>
    <p:sldId id="372" r:id="rId26"/>
    <p:sldId id="375" r:id="rId27"/>
    <p:sldId id="374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6" autoAdjust="0"/>
    <p:restoredTop sz="82950" autoAdjust="0"/>
  </p:normalViewPr>
  <p:slideViewPr>
    <p:cSldViewPr snapToGrid="0">
      <p:cViewPr varScale="1">
        <p:scale>
          <a:sx n="74" d="100"/>
          <a:sy n="74" d="100"/>
        </p:scale>
        <p:origin x="12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C3AB8-0A79-4EE0-97A2-F725A915B07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B8BB0-EE83-41EF-87AF-2AD9038A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8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2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75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25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0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3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80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23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1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2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to</a:t>
            </a:r>
            <a:r>
              <a:rPr lang="en-US" baseline="0" dirty="0" smtClean="0"/>
              <a:t> storing only single pixel prediction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Noisy, no coherent structure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Would need far more trees!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This is the secret to our speed / accuracy.</a:t>
            </a:r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9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70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33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27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2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27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22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0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0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10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8BB0-EE83-41EF-87AF-2AD9038A1E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2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4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2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7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8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1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0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1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0FBD-32F7-40C3-9616-5ADE66EA6E8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A865-C2E3-4F1E-87AF-1FF3ED8D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0.png"/><Relationship Id="rId3" Type="http://schemas.openxmlformats.org/officeDocument/2006/relationships/image" Target="../media/image91.png"/><Relationship Id="rId7" Type="http://schemas.openxmlformats.org/officeDocument/2006/relationships/image" Target="../media/image107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96.png"/><Relationship Id="rId5" Type="http://schemas.openxmlformats.org/officeDocument/2006/relationships/image" Target="../media/image93.png"/><Relationship Id="rId10" Type="http://schemas.openxmlformats.org/officeDocument/2006/relationships/image" Target="../media/image95.png"/><Relationship Id="rId4" Type="http://schemas.openxmlformats.org/officeDocument/2006/relationships/image" Target="../media/image92.png"/><Relationship Id="rId9" Type="http://schemas.openxmlformats.org/officeDocument/2006/relationships/image" Target="../media/image94.png"/><Relationship Id="rId1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0.png"/><Relationship Id="rId3" Type="http://schemas.openxmlformats.org/officeDocument/2006/relationships/image" Target="../media/image91.png"/><Relationship Id="rId7" Type="http://schemas.openxmlformats.org/officeDocument/2006/relationships/image" Target="../media/image107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96.png"/><Relationship Id="rId5" Type="http://schemas.openxmlformats.org/officeDocument/2006/relationships/image" Target="../media/image93.png"/><Relationship Id="rId10" Type="http://schemas.openxmlformats.org/officeDocument/2006/relationships/image" Target="../media/image95.png"/><Relationship Id="rId4" Type="http://schemas.openxmlformats.org/officeDocument/2006/relationships/image" Target="../media/image92.png"/><Relationship Id="rId9" Type="http://schemas.openxmlformats.org/officeDocument/2006/relationships/image" Target="../media/image94.png"/><Relationship Id="rId1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4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5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26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jpg"/><Relationship Id="rId7" Type="http://schemas.openxmlformats.org/officeDocument/2006/relationships/image" Target="../media/image1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jpeg"/><Relationship Id="rId4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61" Type="http://schemas.openxmlformats.org/officeDocument/2006/relationships/image" Target="../media/image6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117" Type="http://schemas.openxmlformats.org/officeDocument/2006/relationships/image" Target="../media/image64.png"/><Relationship Id="rId21" Type="http://schemas.openxmlformats.org/officeDocument/2006/relationships/image" Target="../media/image10.png"/><Relationship Id="rId42" Type="http://schemas.openxmlformats.org/officeDocument/2006/relationships/image" Target="../media/image89.png"/><Relationship Id="rId47" Type="http://schemas.openxmlformats.org/officeDocument/2006/relationships/image" Target="../media/image23.png"/><Relationship Id="rId63" Type="http://schemas.openxmlformats.org/officeDocument/2006/relationships/image" Target="../media/image95.png"/><Relationship Id="rId68" Type="http://schemas.openxmlformats.org/officeDocument/2006/relationships/image" Target="../media/image100.png"/><Relationship Id="rId84" Type="http://schemas.openxmlformats.org/officeDocument/2006/relationships/image" Target="../media/image45.png"/><Relationship Id="rId89" Type="http://schemas.openxmlformats.org/officeDocument/2006/relationships/image" Target="../media/image106.png"/><Relationship Id="rId112" Type="http://schemas.openxmlformats.org/officeDocument/2006/relationships/image" Target="../media/image59.png"/><Relationship Id="rId16" Type="http://schemas.openxmlformats.org/officeDocument/2006/relationships/image" Target="../media/image5.png"/><Relationship Id="rId107" Type="http://schemas.openxmlformats.org/officeDocument/2006/relationships/image" Target="../media/image54.png"/><Relationship Id="rId11" Type="http://schemas.openxmlformats.org/officeDocument/2006/relationships/image" Target="../media/image73.png"/><Relationship Id="rId24" Type="http://schemas.openxmlformats.org/officeDocument/2006/relationships/image" Target="../media/image13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image" Target="../media/image34.png"/><Relationship Id="rId66" Type="http://schemas.openxmlformats.org/officeDocument/2006/relationships/image" Target="../media/image98.png"/><Relationship Id="rId74" Type="http://schemas.openxmlformats.org/officeDocument/2006/relationships/image" Target="../media/image35.png"/><Relationship Id="rId79" Type="http://schemas.openxmlformats.org/officeDocument/2006/relationships/image" Target="../media/image40.png"/><Relationship Id="rId87" Type="http://schemas.openxmlformats.org/officeDocument/2006/relationships/image" Target="../media/image48.png"/><Relationship Id="rId102" Type="http://schemas.openxmlformats.org/officeDocument/2006/relationships/image" Target="../media/image119.png"/><Relationship Id="rId110" Type="http://schemas.openxmlformats.org/officeDocument/2006/relationships/image" Target="../media/image57.png"/><Relationship Id="rId115" Type="http://schemas.openxmlformats.org/officeDocument/2006/relationships/image" Target="../media/image62.png"/><Relationship Id="rId5" Type="http://schemas.openxmlformats.org/officeDocument/2006/relationships/image" Target="../media/image67.png"/><Relationship Id="rId61" Type="http://schemas.openxmlformats.org/officeDocument/2006/relationships/image" Target="../media/image93.png"/><Relationship Id="rId82" Type="http://schemas.openxmlformats.org/officeDocument/2006/relationships/image" Target="../media/image43.png"/><Relationship Id="rId90" Type="http://schemas.openxmlformats.org/officeDocument/2006/relationships/image" Target="../media/image107.png"/><Relationship Id="rId95" Type="http://schemas.openxmlformats.org/officeDocument/2006/relationships/image" Target="../media/image112.png"/><Relationship Id="rId19" Type="http://schemas.openxmlformats.org/officeDocument/2006/relationships/image" Target="../media/image8.png"/><Relationship Id="rId14" Type="http://schemas.openxmlformats.org/officeDocument/2006/relationships/image" Target="../media/image76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82.png"/><Relationship Id="rId43" Type="http://schemas.openxmlformats.org/officeDocument/2006/relationships/image" Target="../media/image90.png"/><Relationship Id="rId48" Type="http://schemas.openxmlformats.org/officeDocument/2006/relationships/image" Target="../media/image24.png"/><Relationship Id="rId56" Type="http://schemas.openxmlformats.org/officeDocument/2006/relationships/image" Target="../media/image32.png"/><Relationship Id="rId64" Type="http://schemas.openxmlformats.org/officeDocument/2006/relationships/image" Target="../media/image96.png"/><Relationship Id="rId69" Type="http://schemas.openxmlformats.org/officeDocument/2006/relationships/image" Target="../media/image101.png"/><Relationship Id="rId77" Type="http://schemas.openxmlformats.org/officeDocument/2006/relationships/image" Target="../media/image38.png"/><Relationship Id="rId100" Type="http://schemas.openxmlformats.org/officeDocument/2006/relationships/image" Target="../media/image117.png"/><Relationship Id="rId105" Type="http://schemas.openxmlformats.org/officeDocument/2006/relationships/image" Target="../media/image52.png"/><Relationship Id="rId113" Type="http://schemas.openxmlformats.org/officeDocument/2006/relationships/image" Target="../media/image60.png"/><Relationship Id="rId118" Type="http://schemas.openxmlformats.org/officeDocument/2006/relationships/image" Target="../media/image120.png"/><Relationship Id="rId8" Type="http://schemas.openxmlformats.org/officeDocument/2006/relationships/image" Target="../media/image70.png"/><Relationship Id="rId51" Type="http://schemas.openxmlformats.org/officeDocument/2006/relationships/image" Target="../media/image27.png"/><Relationship Id="rId72" Type="http://schemas.openxmlformats.org/officeDocument/2006/relationships/image" Target="../media/image104.png"/><Relationship Id="rId80" Type="http://schemas.openxmlformats.org/officeDocument/2006/relationships/image" Target="../media/image41.png"/><Relationship Id="rId85" Type="http://schemas.openxmlformats.org/officeDocument/2006/relationships/image" Target="../media/image46.png"/><Relationship Id="rId93" Type="http://schemas.openxmlformats.org/officeDocument/2006/relationships/image" Target="../media/image110.png"/><Relationship Id="rId98" Type="http://schemas.openxmlformats.org/officeDocument/2006/relationships/image" Target="../media/image115.png"/><Relationship Id="rId3" Type="http://schemas.openxmlformats.org/officeDocument/2006/relationships/image" Target="../media/image65.png"/><Relationship Id="rId12" Type="http://schemas.openxmlformats.org/officeDocument/2006/relationships/image" Target="../media/image74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46" Type="http://schemas.openxmlformats.org/officeDocument/2006/relationships/image" Target="../media/image22.png"/><Relationship Id="rId59" Type="http://schemas.openxmlformats.org/officeDocument/2006/relationships/image" Target="../media/image91.png"/><Relationship Id="rId67" Type="http://schemas.openxmlformats.org/officeDocument/2006/relationships/image" Target="../media/image99.png"/><Relationship Id="rId103" Type="http://schemas.openxmlformats.org/officeDocument/2006/relationships/image" Target="../media/image50.png"/><Relationship Id="rId108" Type="http://schemas.openxmlformats.org/officeDocument/2006/relationships/image" Target="../media/image55.png"/><Relationship Id="rId116" Type="http://schemas.openxmlformats.org/officeDocument/2006/relationships/image" Target="../media/image63.png"/><Relationship Id="rId20" Type="http://schemas.openxmlformats.org/officeDocument/2006/relationships/image" Target="../media/image9.png"/><Relationship Id="rId41" Type="http://schemas.openxmlformats.org/officeDocument/2006/relationships/image" Target="../media/image88.png"/><Relationship Id="rId54" Type="http://schemas.openxmlformats.org/officeDocument/2006/relationships/image" Target="../media/image30.png"/><Relationship Id="rId62" Type="http://schemas.openxmlformats.org/officeDocument/2006/relationships/image" Target="../media/image94.png"/><Relationship Id="rId70" Type="http://schemas.openxmlformats.org/officeDocument/2006/relationships/image" Target="../media/image102.png"/><Relationship Id="rId75" Type="http://schemas.openxmlformats.org/officeDocument/2006/relationships/image" Target="../media/image36.png"/><Relationship Id="rId83" Type="http://schemas.openxmlformats.org/officeDocument/2006/relationships/image" Target="../media/image44.png"/><Relationship Id="rId88" Type="http://schemas.openxmlformats.org/officeDocument/2006/relationships/image" Target="../media/image49.png"/><Relationship Id="rId91" Type="http://schemas.openxmlformats.org/officeDocument/2006/relationships/image" Target="../media/image108.png"/><Relationship Id="rId96" Type="http://schemas.openxmlformats.org/officeDocument/2006/relationships/image" Target="../media/image113.png"/><Relationship Id="rId111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5" Type="http://schemas.openxmlformats.org/officeDocument/2006/relationships/image" Target="../media/image77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83.png"/><Relationship Id="rId49" Type="http://schemas.openxmlformats.org/officeDocument/2006/relationships/image" Target="../media/image25.png"/><Relationship Id="rId57" Type="http://schemas.openxmlformats.org/officeDocument/2006/relationships/image" Target="../media/image33.png"/><Relationship Id="rId106" Type="http://schemas.openxmlformats.org/officeDocument/2006/relationships/image" Target="../media/image53.png"/><Relationship Id="rId114" Type="http://schemas.openxmlformats.org/officeDocument/2006/relationships/image" Target="../media/image61.png"/><Relationship Id="rId10" Type="http://schemas.openxmlformats.org/officeDocument/2006/relationships/image" Target="../media/image72.png"/><Relationship Id="rId31" Type="http://schemas.openxmlformats.org/officeDocument/2006/relationships/image" Target="../media/image78.png"/><Relationship Id="rId44" Type="http://schemas.openxmlformats.org/officeDocument/2006/relationships/image" Target="../media/image20.png"/><Relationship Id="rId52" Type="http://schemas.openxmlformats.org/officeDocument/2006/relationships/image" Target="../media/image28.png"/><Relationship Id="rId60" Type="http://schemas.openxmlformats.org/officeDocument/2006/relationships/image" Target="../media/image92.png"/><Relationship Id="rId65" Type="http://schemas.openxmlformats.org/officeDocument/2006/relationships/image" Target="../media/image97.png"/><Relationship Id="rId73" Type="http://schemas.openxmlformats.org/officeDocument/2006/relationships/image" Target="../media/image105.png"/><Relationship Id="rId78" Type="http://schemas.openxmlformats.org/officeDocument/2006/relationships/image" Target="../media/image39.png"/><Relationship Id="rId81" Type="http://schemas.openxmlformats.org/officeDocument/2006/relationships/image" Target="../media/image42.png"/><Relationship Id="rId86" Type="http://schemas.openxmlformats.org/officeDocument/2006/relationships/image" Target="../media/image47.png"/><Relationship Id="rId94" Type="http://schemas.openxmlformats.org/officeDocument/2006/relationships/image" Target="../media/image111.png"/><Relationship Id="rId99" Type="http://schemas.openxmlformats.org/officeDocument/2006/relationships/image" Target="../media/image116.png"/><Relationship Id="rId101" Type="http://schemas.openxmlformats.org/officeDocument/2006/relationships/image" Target="../media/image118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3" Type="http://schemas.openxmlformats.org/officeDocument/2006/relationships/image" Target="../media/image75.png"/><Relationship Id="rId18" Type="http://schemas.openxmlformats.org/officeDocument/2006/relationships/image" Target="../media/image7.png"/><Relationship Id="rId39" Type="http://schemas.openxmlformats.org/officeDocument/2006/relationships/image" Target="../media/image86.png"/><Relationship Id="rId109" Type="http://schemas.openxmlformats.org/officeDocument/2006/relationships/image" Target="../media/image56.png"/><Relationship Id="rId34" Type="http://schemas.openxmlformats.org/officeDocument/2006/relationships/image" Target="../media/image81.png"/><Relationship Id="rId50" Type="http://schemas.openxmlformats.org/officeDocument/2006/relationships/image" Target="../media/image26.png"/><Relationship Id="rId55" Type="http://schemas.openxmlformats.org/officeDocument/2006/relationships/image" Target="../media/image31.png"/><Relationship Id="rId76" Type="http://schemas.openxmlformats.org/officeDocument/2006/relationships/image" Target="../media/image37.png"/><Relationship Id="rId97" Type="http://schemas.openxmlformats.org/officeDocument/2006/relationships/image" Target="../media/image114.png"/><Relationship Id="rId104" Type="http://schemas.openxmlformats.org/officeDocument/2006/relationships/image" Target="../media/image51.png"/><Relationship Id="rId7" Type="http://schemas.openxmlformats.org/officeDocument/2006/relationships/image" Target="../media/image69.png"/><Relationship Id="rId71" Type="http://schemas.openxmlformats.org/officeDocument/2006/relationships/image" Target="../media/image103.png"/><Relationship Id="rId92" Type="http://schemas.openxmlformats.org/officeDocument/2006/relationships/image" Target="../media/image109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599"/>
            <a:ext cx="9165265" cy="5819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65265" cy="6858000"/>
          </a:xfrm>
          <a:prstGeom prst="rect">
            <a:avLst/>
          </a:prstGeom>
          <a:solidFill>
            <a:srgbClr val="FFFF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76" y="3144788"/>
            <a:ext cx="7751074" cy="1790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Structured Forests for </a:t>
            </a:r>
            <a:br>
              <a:rPr lang="en-US" sz="4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Fast Edge Detection</a:t>
            </a:r>
            <a:endParaRPr lang="en-US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3" y="5198864"/>
            <a:ext cx="6858000" cy="124182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Piotr Dollár and Larry Zitnick</a:t>
            </a:r>
          </a:p>
        </p:txBody>
      </p:sp>
      <p:pic>
        <p:nvPicPr>
          <p:cNvPr id="1028" name="Picture 4" descr="http://upload.wikimedia.org/wikipedia/en/archive/b/b3/20110309193628%21Microsoft_Research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6219723"/>
            <a:ext cx="1423778" cy="3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950646"/>
            <a:ext cx="7886700" cy="7953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II. structured edge learning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333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structured forests</a:t>
            </a:r>
            <a:endParaRPr lang="en-US" sz="3600" dirty="0"/>
          </a:p>
        </p:txBody>
      </p:sp>
      <p:cxnSp>
        <p:nvCxnSpPr>
          <p:cNvPr id="108" name="Straight Connector 107"/>
          <p:cNvCxnSpPr>
            <a:stCxn id="122" idx="3"/>
            <a:endCxn id="123" idx="0"/>
          </p:cNvCxnSpPr>
          <p:nvPr/>
        </p:nvCxnSpPr>
        <p:spPr>
          <a:xfrm rot="5400000">
            <a:off x="1814060" y="1962818"/>
            <a:ext cx="294764" cy="95992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09" name="Straight Connector 108"/>
          <p:cNvCxnSpPr>
            <a:stCxn id="122" idx="5"/>
            <a:endCxn id="124" idx="0"/>
          </p:cNvCxnSpPr>
          <p:nvPr/>
        </p:nvCxnSpPr>
        <p:spPr>
          <a:xfrm rot="16200000" flipH="1">
            <a:off x="2757614" y="2103092"/>
            <a:ext cx="294764" cy="67937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0" name="Straight Connector 109"/>
          <p:cNvCxnSpPr>
            <a:stCxn id="123" idx="3"/>
            <a:endCxn id="128" idx="0"/>
          </p:cNvCxnSpPr>
          <p:nvPr/>
        </p:nvCxnSpPr>
        <p:spPr>
          <a:xfrm rot="5400000">
            <a:off x="1069628" y="2748745"/>
            <a:ext cx="358911" cy="3408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1" name="Straight Connector 110"/>
          <p:cNvCxnSpPr>
            <a:stCxn id="123" idx="5"/>
            <a:endCxn id="133" idx="0"/>
          </p:cNvCxnSpPr>
          <p:nvPr/>
        </p:nvCxnSpPr>
        <p:spPr>
          <a:xfrm rot="16200000" flipH="1">
            <a:off x="1537603" y="2745563"/>
            <a:ext cx="358911" cy="34724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2" name="Straight Connector 111"/>
          <p:cNvCxnSpPr>
            <a:stCxn id="124" idx="3"/>
            <a:endCxn id="125" idx="0"/>
          </p:cNvCxnSpPr>
          <p:nvPr/>
        </p:nvCxnSpPr>
        <p:spPr>
          <a:xfrm rot="5400000">
            <a:off x="2730829" y="2646742"/>
            <a:ext cx="358911" cy="54489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3" name="Straight Connector 112"/>
          <p:cNvCxnSpPr>
            <a:stCxn id="124" idx="5"/>
            <a:endCxn id="126" idx="0"/>
          </p:cNvCxnSpPr>
          <p:nvPr/>
        </p:nvCxnSpPr>
        <p:spPr>
          <a:xfrm rot="16200000" flipH="1">
            <a:off x="3372197" y="2674172"/>
            <a:ext cx="358911" cy="490029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4" name="Straight Connector 113"/>
          <p:cNvCxnSpPr>
            <a:stCxn id="126" idx="5"/>
            <a:endCxn id="130" idx="0"/>
          </p:cNvCxnSpPr>
          <p:nvPr/>
        </p:nvCxnSpPr>
        <p:spPr>
          <a:xfrm rot="16200000" flipH="1">
            <a:off x="3800131" y="3306704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5" name="Straight Connector 114"/>
          <p:cNvCxnSpPr>
            <a:stCxn id="125" idx="5"/>
            <a:endCxn id="132" idx="0"/>
          </p:cNvCxnSpPr>
          <p:nvPr/>
        </p:nvCxnSpPr>
        <p:spPr>
          <a:xfrm rot="16200000" flipH="1">
            <a:off x="2641300" y="3306706"/>
            <a:ext cx="405847" cy="28886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6" name="Straight Connector 115"/>
          <p:cNvCxnSpPr>
            <a:stCxn id="128" idx="5"/>
            <a:endCxn id="129" idx="0"/>
          </p:cNvCxnSpPr>
          <p:nvPr/>
        </p:nvCxnSpPr>
        <p:spPr>
          <a:xfrm rot="16200000" flipH="1">
            <a:off x="1082102" y="3306704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7" name="Straight Connector 116"/>
          <p:cNvCxnSpPr>
            <a:stCxn id="128" idx="3"/>
            <a:endCxn id="134" idx="0"/>
          </p:cNvCxnSpPr>
          <p:nvPr/>
        </p:nvCxnSpPr>
        <p:spPr>
          <a:xfrm rot="5400000">
            <a:off x="669330" y="3306706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8" name="Straight Connector 117"/>
          <p:cNvCxnSpPr>
            <a:stCxn id="125" idx="3"/>
            <a:endCxn id="127" idx="0"/>
          </p:cNvCxnSpPr>
          <p:nvPr/>
        </p:nvCxnSpPr>
        <p:spPr>
          <a:xfrm rot="5400000">
            <a:off x="2228530" y="3306706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9" name="Straight Connector 118"/>
          <p:cNvCxnSpPr>
            <a:stCxn id="126" idx="3"/>
            <a:endCxn id="131" idx="0"/>
          </p:cNvCxnSpPr>
          <p:nvPr/>
        </p:nvCxnSpPr>
        <p:spPr>
          <a:xfrm rot="5400000">
            <a:off x="3387360" y="3306706"/>
            <a:ext cx="405847" cy="2888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20" name="Straight Connector 119"/>
          <p:cNvCxnSpPr>
            <a:stCxn id="127" idx="3"/>
            <a:endCxn id="135" idx="0"/>
          </p:cNvCxnSpPr>
          <p:nvPr/>
        </p:nvCxnSpPr>
        <p:spPr>
          <a:xfrm rot="5400000">
            <a:off x="1910492" y="4005989"/>
            <a:ext cx="516931" cy="11221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21" name="Straight Connector 120"/>
          <p:cNvCxnSpPr>
            <a:stCxn id="127" idx="5"/>
            <a:endCxn id="136" idx="0"/>
          </p:cNvCxnSpPr>
          <p:nvPr/>
        </p:nvCxnSpPr>
        <p:spPr>
          <a:xfrm rot="16200000" flipH="1">
            <a:off x="2147678" y="4004929"/>
            <a:ext cx="516931" cy="11433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22" name="Oval 121"/>
          <p:cNvSpPr/>
          <p:nvPr/>
        </p:nvSpPr>
        <p:spPr>
          <a:xfrm>
            <a:off x="2415740" y="2145827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1393866" y="2590160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3157067" y="2590160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2550223" y="3098644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3709053" y="309864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199404" y="3654064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991023" y="309864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1341841" y="365406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059871" y="365406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358235" y="365406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901040" y="3654064"/>
            <a:ext cx="175232" cy="17523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803064" y="309864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40204" y="365406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025233" y="432056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375696" y="4320565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7" name="Straight Connector 136"/>
          <p:cNvCxnSpPr>
            <a:stCxn id="129" idx="3"/>
            <a:endCxn id="139" idx="0"/>
          </p:cNvCxnSpPr>
          <p:nvPr/>
        </p:nvCxnSpPr>
        <p:spPr>
          <a:xfrm rot="5400000">
            <a:off x="1052237" y="4005297"/>
            <a:ext cx="516931" cy="11360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38" name="Straight Connector 137"/>
          <p:cNvCxnSpPr>
            <a:stCxn id="129" idx="5"/>
            <a:endCxn id="140" idx="0"/>
          </p:cNvCxnSpPr>
          <p:nvPr/>
        </p:nvCxnSpPr>
        <p:spPr>
          <a:xfrm rot="16200000" flipH="1">
            <a:off x="1289423" y="4005622"/>
            <a:ext cx="516931" cy="11295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39" name="Oval 138"/>
          <p:cNvSpPr/>
          <p:nvPr/>
        </p:nvSpPr>
        <p:spPr>
          <a:xfrm>
            <a:off x="1166283" y="432056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1516747" y="432056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1" name="Straight Arrow Connector 140"/>
          <p:cNvCxnSpPr/>
          <p:nvPr/>
        </p:nvCxnSpPr>
        <p:spPr bwMode="auto">
          <a:xfrm>
            <a:off x="2152289" y="1981004"/>
            <a:ext cx="263667" cy="211385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2" name="Straight Arrow Connector 141"/>
          <p:cNvCxnSpPr>
            <a:stCxn id="122" idx="5"/>
            <a:endCxn id="124" idx="0"/>
          </p:cNvCxnSpPr>
          <p:nvPr/>
        </p:nvCxnSpPr>
        <p:spPr bwMode="auto">
          <a:xfrm rot="16200000" flipH="1">
            <a:off x="2757613" y="2103092"/>
            <a:ext cx="294764" cy="679376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Straight Arrow Connector 142"/>
          <p:cNvCxnSpPr>
            <a:stCxn id="124" idx="3"/>
            <a:endCxn id="125" idx="0"/>
          </p:cNvCxnSpPr>
          <p:nvPr/>
        </p:nvCxnSpPr>
        <p:spPr bwMode="auto">
          <a:xfrm rot="5400000">
            <a:off x="2730828" y="2646742"/>
            <a:ext cx="358912" cy="544891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>
            <a:stCxn id="125" idx="5"/>
            <a:endCxn id="132" idx="0"/>
          </p:cNvCxnSpPr>
          <p:nvPr/>
        </p:nvCxnSpPr>
        <p:spPr bwMode="auto">
          <a:xfrm>
            <a:off x="2699792" y="3248214"/>
            <a:ext cx="288861" cy="405849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Connector 146"/>
          <p:cNvCxnSpPr>
            <a:stCxn id="161" idx="3"/>
            <a:endCxn id="162" idx="0"/>
          </p:cNvCxnSpPr>
          <p:nvPr/>
        </p:nvCxnSpPr>
        <p:spPr>
          <a:xfrm rot="5400000">
            <a:off x="6001509" y="1998155"/>
            <a:ext cx="294764" cy="87673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8" name="Straight Connector 147"/>
          <p:cNvCxnSpPr>
            <a:stCxn id="161" idx="5"/>
            <a:endCxn id="163" idx="1"/>
          </p:cNvCxnSpPr>
          <p:nvPr/>
        </p:nvCxnSpPr>
        <p:spPr>
          <a:xfrm rot="16200000" flipH="1">
            <a:off x="6999182" y="2001129"/>
            <a:ext cx="320426" cy="896454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49" name="Straight Connector 148"/>
          <p:cNvCxnSpPr>
            <a:stCxn id="162" idx="3"/>
            <a:endCxn id="167" idx="0"/>
          </p:cNvCxnSpPr>
          <p:nvPr/>
        </p:nvCxnSpPr>
        <p:spPr>
          <a:xfrm rot="5400000">
            <a:off x="5231162" y="2674985"/>
            <a:ext cx="358911" cy="4758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0" name="Straight Connector 149"/>
          <p:cNvCxnSpPr>
            <a:stCxn id="162" idx="5"/>
            <a:endCxn id="187" idx="0"/>
          </p:cNvCxnSpPr>
          <p:nvPr/>
        </p:nvCxnSpPr>
        <p:spPr>
          <a:xfrm rot="16200000" flipH="1">
            <a:off x="5839750" y="2666202"/>
            <a:ext cx="358911" cy="493464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1" name="Straight Connector 150"/>
          <p:cNvCxnSpPr>
            <a:stCxn id="163" idx="3"/>
            <a:endCxn id="164" idx="0"/>
          </p:cNvCxnSpPr>
          <p:nvPr/>
        </p:nvCxnSpPr>
        <p:spPr>
          <a:xfrm rot="5400000">
            <a:off x="7169584" y="2654355"/>
            <a:ext cx="358911" cy="5171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2" name="Straight Connector 151"/>
          <p:cNvCxnSpPr>
            <a:stCxn id="163" idx="5"/>
            <a:endCxn id="165" idx="0"/>
          </p:cNvCxnSpPr>
          <p:nvPr/>
        </p:nvCxnSpPr>
        <p:spPr>
          <a:xfrm rot="16200000" flipH="1">
            <a:off x="7821914" y="2643092"/>
            <a:ext cx="358911" cy="53968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3" name="Straight Connector 152"/>
          <p:cNvCxnSpPr>
            <a:stCxn id="165" idx="5"/>
            <a:endCxn id="178" idx="0"/>
          </p:cNvCxnSpPr>
          <p:nvPr/>
        </p:nvCxnSpPr>
        <p:spPr>
          <a:xfrm rot="16200000" flipH="1">
            <a:off x="8274673" y="3300452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4" name="Straight Connector 153"/>
          <p:cNvCxnSpPr>
            <a:stCxn id="164" idx="5"/>
            <a:endCxn id="170" idx="0"/>
          </p:cNvCxnSpPr>
          <p:nvPr/>
        </p:nvCxnSpPr>
        <p:spPr>
          <a:xfrm rot="16200000" flipH="1">
            <a:off x="7062555" y="3331819"/>
            <a:ext cx="405847" cy="22613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5" name="Straight Connector 154"/>
          <p:cNvCxnSpPr>
            <a:stCxn id="167" idx="5"/>
            <a:endCxn id="168" idx="0"/>
          </p:cNvCxnSpPr>
          <p:nvPr/>
        </p:nvCxnSpPr>
        <p:spPr>
          <a:xfrm rot="16200000" flipH="1">
            <a:off x="5176133" y="3300452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6" name="Straight Connector 155"/>
          <p:cNvCxnSpPr>
            <a:stCxn id="167" idx="3"/>
            <a:endCxn id="171" idx="0"/>
          </p:cNvCxnSpPr>
          <p:nvPr/>
        </p:nvCxnSpPr>
        <p:spPr>
          <a:xfrm rot="5400000">
            <a:off x="4763360" y="3300454"/>
            <a:ext cx="405847" cy="28886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7" name="Straight Connector 156"/>
          <p:cNvCxnSpPr>
            <a:stCxn id="164" idx="3"/>
            <a:endCxn id="166" idx="0"/>
          </p:cNvCxnSpPr>
          <p:nvPr/>
        </p:nvCxnSpPr>
        <p:spPr>
          <a:xfrm rot="5400000">
            <a:off x="6732170" y="3351472"/>
            <a:ext cx="405847" cy="18682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8" name="Straight Connector 157"/>
          <p:cNvCxnSpPr>
            <a:stCxn id="165" idx="3"/>
            <a:endCxn id="169" idx="0"/>
          </p:cNvCxnSpPr>
          <p:nvPr/>
        </p:nvCxnSpPr>
        <p:spPr>
          <a:xfrm rot="5400000">
            <a:off x="7861904" y="3300454"/>
            <a:ext cx="405847" cy="2888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9" name="Straight Connector 158"/>
          <p:cNvCxnSpPr>
            <a:stCxn id="170" idx="3"/>
            <a:endCxn id="172" idx="0"/>
          </p:cNvCxnSpPr>
          <p:nvPr/>
        </p:nvCxnSpPr>
        <p:spPr>
          <a:xfrm rot="5400000">
            <a:off x="7002092" y="3999811"/>
            <a:ext cx="516931" cy="11206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60" name="Straight Connector 159"/>
          <p:cNvCxnSpPr>
            <a:stCxn id="170" idx="5"/>
            <a:endCxn id="173" idx="0"/>
          </p:cNvCxnSpPr>
          <p:nvPr/>
        </p:nvCxnSpPr>
        <p:spPr>
          <a:xfrm rot="16200000" flipH="1">
            <a:off x="7239277" y="3998599"/>
            <a:ext cx="516931" cy="1144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61" name="Oval 160"/>
          <p:cNvSpPr/>
          <p:nvPr/>
        </p:nvSpPr>
        <p:spPr>
          <a:xfrm>
            <a:off x="6561599" y="2139574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5622905" y="2583907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7581959" y="258390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002843" y="309239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8183595" y="309239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6754065" y="364780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085053" y="3092392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5435873" y="364780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7832779" y="364780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7290928" y="364780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4734235" y="3647809"/>
            <a:ext cx="175232" cy="17523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7116906" y="431431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7467370" y="431431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4" name="Straight Connector 173"/>
          <p:cNvCxnSpPr>
            <a:stCxn id="178" idx="3"/>
            <a:endCxn id="176" idx="0"/>
          </p:cNvCxnSpPr>
          <p:nvPr/>
        </p:nvCxnSpPr>
        <p:spPr>
          <a:xfrm rot="5400000">
            <a:off x="8236613" y="3996528"/>
            <a:ext cx="522612" cy="12431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75" name="Straight Connector 174"/>
          <p:cNvCxnSpPr>
            <a:stCxn id="178" idx="5"/>
            <a:endCxn id="177" idx="0"/>
          </p:cNvCxnSpPr>
          <p:nvPr/>
        </p:nvCxnSpPr>
        <p:spPr>
          <a:xfrm rot="16200000" flipH="1">
            <a:off x="8473801" y="4007563"/>
            <a:ext cx="522612" cy="10224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76" name="Oval 175"/>
          <p:cNvSpPr/>
          <p:nvPr/>
        </p:nvSpPr>
        <p:spPr>
          <a:xfrm>
            <a:off x="8348145" y="4319991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8698613" y="4319991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8534418" y="364780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9" name="Straight Connector 178"/>
          <p:cNvCxnSpPr>
            <a:stCxn id="187" idx="3"/>
            <a:endCxn id="184" idx="0"/>
          </p:cNvCxnSpPr>
          <p:nvPr/>
        </p:nvCxnSpPr>
        <p:spPr>
          <a:xfrm rot="5400000">
            <a:off x="5879194" y="3329270"/>
            <a:ext cx="412103" cy="23748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80" name="Straight Connector 179"/>
          <p:cNvCxnSpPr>
            <a:stCxn id="187" idx="5"/>
            <a:endCxn id="183" idx="0"/>
          </p:cNvCxnSpPr>
          <p:nvPr/>
        </p:nvCxnSpPr>
        <p:spPr>
          <a:xfrm rot="16200000" flipH="1">
            <a:off x="6219518" y="3350338"/>
            <a:ext cx="412103" cy="195349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81" name="Straight Connector 180"/>
          <p:cNvCxnSpPr>
            <a:stCxn id="184" idx="3"/>
            <a:endCxn id="185" idx="0"/>
          </p:cNvCxnSpPr>
          <p:nvPr/>
        </p:nvCxnSpPr>
        <p:spPr>
          <a:xfrm rot="16200000" flipH="1">
            <a:off x="5826023" y="4006065"/>
            <a:ext cx="516931" cy="11206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82" name="Straight Connector 181"/>
          <p:cNvCxnSpPr>
            <a:stCxn id="184" idx="5"/>
            <a:endCxn id="186" idx="0"/>
          </p:cNvCxnSpPr>
          <p:nvPr/>
        </p:nvCxnSpPr>
        <p:spPr>
          <a:xfrm rot="5400000">
            <a:off x="5588839" y="4004856"/>
            <a:ext cx="516931" cy="1144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83" name="Oval 182"/>
          <p:cNvSpPr/>
          <p:nvPr/>
        </p:nvSpPr>
        <p:spPr>
          <a:xfrm flipH="1">
            <a:off x="6435629" y="3654066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Oval 183"/>
          <p:cNvSpPr/>
          <p:nvPr/>
        </p:nvSpPr>
        <p:spPr>
          <a:xfrm flipH="1">
            <a:off x="5878884" y="3654066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Oval 184"/>
          <p:cNvSpPr/>
          <p:nvPr/>
        </p:nvSpPr>
        <p:spPr>
          <a:xfrm flipH="1">
            <a:off x="6052906" y="432056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Oval 185"/>
          <p:cNvSpPr/>
          <p:nvPr/>
        </p:nvSpPr>
        <p:spPr>
          <a:xfrm flipH="1">
            <a:off x="5702441" y="432056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178323" y="309239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8" name="Straight Arrow Connector 187"/>
          <p:cNvCxnSpPr/>
          <p:nvPr/>
        </p:nvCxnSpPr>
        <p:spPr bwMode="auto">
          <a:xfrm flipH="1">
            <a:off x="6753092" y="2034795"/>
            <a:ext cx="353630" cy="147857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161" idx="3"/>
            <a:endCxn id="162" idx="0"/>
          </p:cNvCxnSpPr>
          <p:nvPr/>
        </p:nvCxnSpPr>
        <p:spPr bwMode="auto">
          <a:xfrm rot="5400000">
            <a:off x="6001511" y="1998155"/>
            <a:ext cx="294764" cy="876739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stCxn id="162" idx="3"/>
            <a:endCxn id="167" idx="0"/>
          </p:cNvCxnSpPr>
          <p:nvPr/>
        </p:nvCxnSpPr>
        <p:spPr bwMode="auto">
          <a:xfrm rot="5400000">
            <a:off x="5231163" y="2674984"/>
            <a:ext cx="358913" cy="475897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stCxn id="167" idx="3"/>
            <a:endCxn id="171" idx="0"/>
          </p:cNvCxnSpPr>
          <p:nvPr/>
        </p:nvCxnSpPr>
        <p:spPr bwMode="auto">
          <a:xfrm rot="5400000">
            <a:off x="4763362" y="3300454"/>
            <a:ext cx="405847" cy="288865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Rectangle 4"/>
          <p:cNvSpPr txBox="1">
            <a:spLocks noChangeArrowheads="1"/>
          </p:cNvSpPr>
          <p:nvPr/>
        </p:nvSpPr>
        <p:spPr>
          <a:xfrm>
            <a:off x="3802985" y="5337810"/>
            <a:ext cx="5062316" cy="7711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Structured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Class-Labels in Random Forests for Semantic Image Labelling,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ICCV 2011,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P. Kontschieder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S. Rota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Bulò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H.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Bischof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M.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Pelillo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40" y="3868228"/>
            <a:ext cx="516488" cy="516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413" y="1733879"/>
            <a:ext cx="555516" cy="54722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621" y="1632427"/>
            <a:ext cx="555516" cy="54722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30" y="3892200"/>
            <a:ext cx="512994" cy="512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66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tree </a:t>
            </a:r>
            <a:r>
              <a:rPr lang="en-US" sz="3600" dirty="0" smtClean="0"/>
              <a:t>training</a:t>
            </a:r>
            <a:endParaRPr lang="en-US" sz="3600" dirty="0"/>
          </a:p>
        </p:txBody>
      </p:sp>
      <p:cxnSp>
        <p:nvCxnSpPr>
          <p:cNvPr id="16" name="Straight Connector 15"/>
          <p:cNvCxnSpPr>
            <a:stCxn id="35" idx="3"/>
            <a:endCxn id="36" idx="0"/>
          </p:cNvCxnSpPr>
          <p:nvPr/>
        </p:nvCxnSpPr>
        <p:spPr>
          <a:xfrm rot="5400000">
            <a:off x="3674801" y="1664036"/>
            <a:ext cx="424093" cy="138109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7" name="Straight Connector 16"/>
          <p:cNvCxnSpPr>
            <a:stCxn id="35" idx="5"/>
            <a:endCxn id="37" idx="0"/>
          </p:cNvCxnSpPr>
          <p:nvPr/>
        </p:nvCxnSpPr>
        <p:spPr>
          <a:xfrm rot="16200000" flipH="1">
            <a:off x="5032345" y="1865856"/>
            <a:ext cx="424093" cy="977456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8" name="Straight Connector 17"/>
          <p:cNvCxnSpPr>
            <a:stCxn id="36" idx="3"/>
            <a:endCxn id="41" idx="0"/>
          </p:cNvCxnSpPr>
          <p:nvPr/>
        </p:nvCxnSpPr>
        <p:spPr>
          <a:xfrm rot="5400000">
            <a:off x="2603745" y="2794793"/>
            <a:ext cx="516385" cy="49045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9" name="Straight Connector 18"/>
          <p:cNvCxnSpPr>
            <a:stCxn id="36" idx="5"/>
            <a:endCxn id="46" idx="0"/>
          </p:cNvCxnSpPr>
          <p:nvPr/>
        </p:nvCxnSpPr>
        <p:spPr>
          <a:xfrm rot="16200000" flipH="1">
            <a:off x="3277047" y="2790215"/>
            <a:ext cx="516385" cy="49960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25" name="Straight Connector 24"/>
          <p:cNvCxnSpPr>
            <a:stCxn id="37" idx="3"/>
            <a:endCxn id="38" idx="0"/>
          </p:cNvCxnSpPr>
          <p:nvPr/>
        </p:nvCxnSpPr>
        <p:spPr>
          <a:xfrm rot="5400000">
            <a:off x="4993808" y="2648035"/>
            <a:ext cx="516385" cy="7839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26" name="Straight Connector 25"/>
          <p:cNvCxnSpPr>
            <a:stCxn id="37" idx="5"/>
            <a:endCxn id="39" idx="0"/>
          </p:cNvCxnSpPr>
          <p:nvPr/>
        </p:nvCxnSpPr>
        <p:spPr>
          <a:xfrm rot="16200000" flipH="1">
            <a:off x="5916580" y="2687500"/>
            <a:ext cx="516385" cy="70503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27" name="Straight Connector 26"/>
          <p:cNvCxnSpPr>
            <a:stCxn id="39" idx="5"/>
            <a:endCxn id="43" idx="0"/>
          </p:cNvCxnSpPr>
          <p:nvPr/>
        </p:nvCxnSpPr>
        <p:spPr>
          <a:xfrm rot="16200000" flipH="1">
            <a:off x="6532272" y="3597560"/>
            <a:ext cx="583915" cy="415606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28" name="Straight Connector 27"/>
          <p:cNvCxnSpPr>
            <a:stCxn id="38" idx="5"/>
          </p:cNvCxnSpPr>
          <p:nvPr/>
        </p:nvCxnSpPr>
        <p:spPr>
          <a:xfrm rot="16200000" flipH="1">
            <a:off x="4864998" y="3597562"/>
            <a:ext cx="583915" cy="41560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29" name="Straight Connector 28"/>
          <p:cNvCxnSpPr>
            <a:stCxn id="41" idx="5"/>
            <a:endCxn id="42" idx="0"/>
          </p:cNvCxnSpPr>
          <p:nvPr/>
        </p:nvCxnSpPr>
        <p:spPr>
          <a:xfrm rot="16200000" flipH="1">
            <a:off x="2621692" y="3597560"/>
            <a:ext cx="583915" cy="415606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30" name="Straight Connector 29"/>
          <p:cNvCxnSpPr>
            <a:stCxn id="41" idx="3"/>
            <a:endCxn id="47" idx="0"/>
          </p:cNvCxnSpPr>
          <p:nvPr/>
        </p:nvCxnSpPr>
        <p:spPr>
          <a:xfrm rot="5400000">
            <a:off x="2027814" y="3597562"/>
            <a:ext cx="583915" cy="415606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31" name="Straight Connector 30"/>
          <p:cNvCxnSpPr>
            <a:stCxn id="38" idx="3"/>
            <a:endCxn id="40" idx="0"/>
          </p:cNvCxnSpPr>
          <p:nvPr/>
        </p:nvCxnSpPr>
        <p:spPr>
          <a:xfrm rot="5400000">
            <a:off x="4271122" y="3597562"/>
            <a:ext cx="583915" cy="415606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32" name="Straight Connector 31"/>
          <p:cNvCxnSpPr>
            <a:stCxn id="39" idx="3"/>
            <a:endCxn id="44" idx="0"/>
          </p:cNvCxnSpPr>
          <p:nvPr/>
        </p:nvCxnSpPr>
        <p:spPr>
          <a:xfrm rot="5400000">
            <a:off x="5938396" y="3597562"/>
            <a:ext cx="583915" cy="41560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33" name="Straight Connector 32"/>
          <p:cNvCxnSpPr>
            <a:stCxn id="40" idx="3"/>
            <a:endCxn id="48" idx="0"/>
          </p:cNvCxnSpPr>
          <p:nvPr/>
        </p:nvCxnSpPr>
        <p:spPr>
          <a:xfrm rot="5400000">
            <a:off x="3813543" y="4603660"/>
            <a:ext cx="743737" cy="161454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34" name="Straight Connector 33"/>
          <p:cNvCxnSpPr>
            <a:stCxn id="40" idx="5"/>
            <a:endCxn id="49" idx="0"/>
          </p:cNvCxnSpPr>
          <p:nvPr/>
        </p:nvCxnSpPr>
        <p:spPr>
          <a:xfrm rot="16200000" flipH="1">
            <a:off x="4154796" y="4602135"/>
            <a:ext cx="743737" cy="164504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35" name="Oval 34"/>
          <p:cNvSpPr/>
          <p:nvPr/>
        </p:nvSpPr>
        <p:spPr>
          <a:xfrm>
            <a:off x="4540472" y="1927341"/>
            <a:ext cx="252116" cy="252116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70245" y="2566628"/>
            <a:ext cx="252116" cy="2521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07060" y="2566628"/>
            <a:ext cx="252116" cy="252116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733960" y="3298212"/>
            <a:ext cx="252116" cy="252116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01233" y="3298212"/>
            <a:ext cx="252116" cy="2521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29217" y="4097326"/>
            <a:ext cx="252116" cy="252116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490652" y="3298212"/>
            <a:ext cx="252116" cy="2521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995393" y="4097326"/>
            <a:ext cx="252116" cy="2521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05975" y="4097326"/>
            <a:ext cx="252116" cy="2521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896492" y="4097326"/>
            <a:ext cx="252116" cy="2521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658981" y="3298212"/>
            <a:ext cx="252116" cy="2521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85909" y="4097326"/>
            <a:ext cx="252116" cy="2521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978628" y="5056258"/>
            <a:ext cx="252116" cy="2521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82858" y="5056258"/>
            <a:ext cx="252116" cy="25211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0" name="Straight Connector 49"/>
          <p:cNvCxnSpPr>
            <a:stCxn id="42" idx="3"/>
            <a:endCxn id="52" idx="0"/>
          </p:cNvCxnSpPr>
          <p:nvPr/>
        </p:nvCxnSpPr>
        <p:spPr>
          <a:xfrm rot="5400000">
            <a:off x="2578724" y="4602664"/>
            <a:ext cx="743737" cy="163447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51" name="Straight Connector 50"/>
          <p:cNvCxnSpPr>
            <a:stCxn id="42" idx="5"/>
            <a:endCxn id="53" idx="0"/>
          </p:cNvCxnSpPr>
          <p:nvPr/>
        </p:nvCxnSpPr>
        <p:spPr>
          <a:xfrm rot="16200000" flipH="1">
            <a:off x="2919977" y="4603132"/>
            <a:ext cx="743737" cy="16251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52" name="Oval 51"/>
          <p:cNvSpPr/>
          <p:nvPr/>
        </p:nvSpPr>
        <p:spPr>
          <a:xfrm>
            <a:off x="2742808" y="5056258"/>
            <a:ext cx="252116" cy="2521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247040" y="5056258"/>
            <a:ext cx="252116" cy="2521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247849" y="4097326"/>
            <a:ext cx="252116" cy="25211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89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smtClean="0"/>
              <a:t>node </a:t>
            </a:r>
            <a:r>
              <a:rPr lang="en-US" sz="3600" dirty="0" smtClean="0"/>
              <a:t>training</a:t>
            </a:r>
            <a:endParaRPr lang="en-US" sz="3600" dirty="0"/>
          </a:p>
        </p:txBody>
      </p:sp>
      <p:sp>
        <p:nvSpPr>
          <p:cNvPr id="59" name="Oval 58"/>
          <p:cNvSpPr/>
          <p:nvPr/>
        </p:nvSpPr>
        <p:spPr>
          <a:xfrm>
            <a:off x="4464973" y="2649374"/>
            <a:ext cx="461703" cy="461702"/>
          </a:xfrm>
          <a:prstGeom prst="ellipse">
            <a:avLst/>
          </a:prstGeom>
          <a:noFill/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45214" y="5144610"/>
            <a:ext cx="896234" cy="597850"/>
            <a:chOff x="825141" y="4107180"/>
            <a:chExt cx="896234" cy="788350"/>
          </a:xfrm>
        </p:grpSpPr>
        <p:sp>
          <p:nvSpPr>
            <p:cNvPr id="61" name="Rectangle 60"/>
            <p:cNvSpPr/>
            <p:nvPr/>
          </p:nvSpPr>
          <p:spPr>
            <a:xfrm>
              <a:off x="825141" y="4323716"/>
              <a:ext cx="225357" cy="571814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49826" y="4107180"/>
              <a:ext cx="225357" cy="788349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275211" y="4482400"/>
              <a:ext cx="225357" cy="413129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496018" y="4452304"/>
              <a:ext cx="225357" cy="443225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62300" y="5144610"/>
            <a:ext cx="896234" cy="597850"/>
            <a:chOff x="5793494" y="1376726"/>
            <a:chExt cx="2496130" cy="2204677"/>
          </a:xfrm>
          <a:solidFill>
            <a:srgbClr val="00B050"/>
          </a:solidFill>
        </p:grpSpPr>
        <p:sp>
          <p:nvSpPr>
            <p:cNvPr id="67" name="Rectangle 66"/>
            <p:cNvSpPr/>
            <p:nvPr/>
          </p:nvSpPr>
          <p:spPr>
            <a:xfrm>
              <a:off x="5793494" y="2522217"/>
              <a:ext cx="627649" cy="1059183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19272" y="1988822"/>
              <a:ext cx="627649" cy="1592581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046999" y="1376726"/>
              <a:ext cx="627649" cy="2204674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661975" y="1746526"/>
              <a:ext cx="627649" cy="1834874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2" name="Straight Arrow Connector 71"/>
          <p:cNvCxnSpPr/>
          <p:nvPr/>
        </p:nvCxnSpPr>
        <p:spPr bwMode="auto">
          <a:xfrm>
            <a:off x="4866299" y="3050189"/>
            <a:ext cx="707715" cy="1388115"/>
          </a:xfrm>
          <a:prstGeom prst="straightConnector1">
            <a:avLst/>
          </a:prstGeom>
          <a:solidFill>
            <a:srgbClr val="999999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H="1">
            <a:off x="3787447" y="3050189"/>
            <a:ext cx="740074" cy="1388115"/>
          </a:xfrm>
          <a:prstGeom prst="straightConnector1">
            <a:avLst/>
          </a:prstGeom>
          <a:solidFill>
            <a:srgbClr val="999999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4"/>
          <p:cNvSpPr txBox="1">
            <a:spLocks noChangeArrowheads="1"/>
          </p:cNvSpPr>
          <p:nvPr/>
        </p:nvSpPr>
        <p:spPr>
          <a:xfrm>
            <a:off x="3430923" y="5866157"/>
            <a:ext cx="2529801" cy="3004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high entropy split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45214" y="4518698"/>
            <a:ext cx="892354" cy="1223761"/>
            <a:chOff x="2513156" y="1521801"/>
            <a:chExt cx="2485324" cy="3408339"/>
          </a:xfrm>
          <a:solidFill>
            <a:srgbClr val="00B050"/>
          </a:solidFill>
        </p:grpSpPr>
        <p:sp>
          <p:nvSpPr>
            <p:cNvPr id="39" name="Rectangle 38"/>
            <p:cNvSpPr/>
            <p:nvPr/>
          </p:nvSpPr>
          <p:spPr>
            <a:xfrm>
              <a:off x="2513156" y="1521801"/>
              <a:ext cx="631390" cy="3408339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42674" y="4381499"/>
              <a:ext cx="613108" cy="548641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70399" y="4614523"/>
              <a:ext cx="613105" cy="315617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85375" y="4802804"/>
              <a:ext cx="613105" cy="127334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63643" y="4559838"/>
            <a:ext cx="895562" cy="1182622"/>
            <a:chOff x="5793494" y="287637"/>
            <a:chExt cx="2494259" cy="3293766"/>
          </a:xfrm>
          <a:solidFill>
            <a:srgbClr val="00B050"/>
          </a:solidFill>
        </p:grpSpPr>
        <p:sp>
          <p:nvSpPr>
            <p:cNvPr id="50" name="Rectangle 49"/>
            <p:cNvSpPr/>
            <p:nvPr/>
          </p:nvSpPr>
          <p:spPr>
            <a:xfrm>
              <a:off x="5793494" y="2727960"/>
              <a:ext cx="627648" cy="85344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19274" y="3265783"/>
              <a:ext cx="613180" cy="315617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46999" y="287637"/>
              <a:ext cx="614977" cy="3293766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61975" y="3032759"/>
              <a:ext cx="625778" cy="54864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4"/>
          <p:cNvSpPr txBox="1">
            <a:spLocks noChangeArrowheads="1"/>
          </p:cNvSpPr>
          <p:nvPr/>
        </p:nvSpPr>
        <p:spPr>
          <a:xfrm>
            <a:off x="3348185" y="5863992"/>
            <a:ext cx="2529801" cy="3004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low entropy split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3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to train?</a:t>
            </a:r>
            <a:endParaRPr lang="en-US" sz="3600" dirty="0"/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4863661" y="3049534"/>
            <a:ext cx="707715" cy="1388115"/>
          </a:xfrm>
          <a:prstGeom prst="straightConnector1">
            <a:avLst/>
          </a:prstGeom>
          <a:solidFill>
            <a:srgbClr val="999999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H="1">
            <a:off x="3784809" y="3049534"/>
            <a:ext cx="740074" cy="1388115"/>
          </a:xfrm>
          <a:prstGeom prst="straightConnector1">
            <a:avLst/>
          </a:prstGeom>
          <a:solidFill>
            <a:srgbClr val="999999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Rectangle 4"/>
          <p:cNvSpPr txBox="1">
            <a:spLocks noChangeArrowheads="1"/>
          </p:cNvSpPr>
          <p:nvPr/>
        </p:nvSpPr>
        <p:spPr>
          <a:xfrm>
            <a:off x="3372411" y="5697469"/>
            <a:ext cx="2529801" cy="3004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bad split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61580" y="4564362"/>
            <a:ext cx="1370704" cy="898975"/>
            <a:chOff x="4802586" y="3606332"/>
            <a:chExt cx="1370704" cy="898975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586" y="4075539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773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960" y="4075539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586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773" y="4075539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522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3111319" y="4564362"/>
            <a:ext cx="1370704" cy="899599"/>
            <a:chOff x="3052325" y="3606332"/>
            <a:chExt cx="1370704" cy="899599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887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199" y="4076163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261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325" y="4076163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793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261" y="4076163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860456" y="4564021"/>
            <a:ext cx="1370704" cy="898975"/>
            <a:chOff x="6552285" y="3606332"/>
            <a:chExt cx="1370704" cy="898975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85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753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221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85" y="4075539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753" y="4075539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221" y="4075539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3111319" y="4564021"/>
            <a:ext cx="1370142" cy="898975"/>
            <a:chOff x="1258374" y="3606332"/>
            <a:chExt cx="1370142" cy="898975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374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561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748" y="3606332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374" y="4075539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561" y="4075539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748" y="4075539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7" name="Rectangle 4"/>
          <p:cNvSpPr txBox="1">
            <a:spLocks noChangeArrowheads="1"/>
          </p:cNvSpPr>
          <p:nvPr/>
        </p:nvSpPr>
        <p:spPr>
          <a:xfrm>
            <a:off x="3365531" y="5697128"/>
            <a:ext cx="2529801" cy="3004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good split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0786" y="4370241"/>
            <a:ext cx="40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37" name="TextBox 36"/>
          <p:cNvSpPr txBox="1"/>
          <p:nvPr/>
        </p:nvSpPr>
        <p:spPr>
          <a:xfrm>
            <a:off x="3460915" y="4370241"/>
            <a:ext cx="40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?</a:t>
            </a:r>
            <a:endParaRPr lang="en-US" sz="72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07" y="2092893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19" y="2092893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81" y="2092893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07" y="1618145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94" y="2092893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81" y="1618145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77" y="2092893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16" y="1618145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65" y="1618145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51" y="1618145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58" y="1618145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65" y="2092893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Oval 50"/>
          <p:cNvSpPr/>
          <p:nvPr/>
        </p:nvSpPr>
        <p:spPr>
          <a:xfrm>
            <a:off x="4464973" y="2649374"/>
            <a:ext cx="461703" cy="461702"/>
          </a:xfrm>
          <a:prstGeom prst="ellipse">
            <a:avLst/>
          </a:prstGeom>
          <a:noFill/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2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117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4464973" y="2649374"/>
            <a:ext cx="461703" cy="461702"/>
          </a:xfrm>
          <a:prstGeom prst="ellipse">
            <a:avLst/>
          </a:prstGeom>
          <a:noFill/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4866299" y="3050189"/>
            <a:ext cx="707715" cy="1388115"/>
          </a:xfrm>
          <a:prstGeom prst="straightConnector1">
            <a:avLst/>
          </a:prstGeom>
          <a:solidFill>
            <a:srgbClr val="999999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3299151" y="1618145"/>
            <a:ext cx="2780098" cy="904516"/>
            <a:chOff x="3299151" y="1618145"/>
            <a:chExt cx="2780098" cy="904516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107" y="2092893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219" y="2092893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481" y="2092893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107" y="1618145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294" y="2092893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481" y="1618145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477" y="2092893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616" y="1618145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365" y="1618145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151" y="1618145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258" y="1618145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365" y="2092893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5329100" y="4355430"/>
            <a:ext cx="40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1"/>
                </a:solidFill>
              </a:rPr>
              <a:t>?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64129" y="4405106"/>
            <a:ext cx="40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2"/>
                </a:solidFill>
              </a:rPr>
              <a:t>?</a:t>
            </a:r>
            <a:endParaRPr lang="en-US" sz="7200" dirty="0">
              <a:solidFill>
                <a:schemeClr val="accent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cluster</a:t>
            </a:r>
            <a:endParaRPr lang="en-US" sz="36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3789515" y="3050189"/>
            <a:ext cx="740074" cy="1388115"/>
          </a:xfrm>
          <a:prstGeom prst="straightConnector1">
            <a:avLst/>
          </a:prstGeom>
          <a:solidFill>
            <a:srgbClr val="999999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itle 1"/>
          <p:cNvSpPr txBox="1">
            <a:spLocks/>
          </p:cNvSpPr>
          <p:nvPr/>
        </p:nvSpPr>
        <p:spPr>
          <a:xfrm>
            <a:off x="628650" y="3430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minimize entropy</a:t>
            </a:r>
            <a:endParaRPr lang="en-US" sz="36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4966564" y="4525827"/>
            <a:ext cx="1370704" cy="909211"/>
            <a:chOff x="4966564" y="4525827"/>
            <a:chExt cx="1370704" cy="90921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032" y="5005270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032" y="4525827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500" y="4525827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564" y="5005270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564" y="4525827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500" y="5005270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52" name="Group 51"/>
          <p:cNvGrpSpPr/>
          <p:nvPr/>
        </p:nvGrpSpPr>
        <p:grpSpPr>
          <a:xfrm>
            <a:off x="2993068" y="4543084"/>
            <a:ext cx="1373227" cy="898975"/>
            <a:chOff x="2993068" y="4543084"/>
            <a:chExt cx="1373227" cy="89897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759" y="4543084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946" y="4543084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572" y="5012291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759" y="5012291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068" y="4545470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527" y="5005271"/>
              <a:ext cx="429768" cy="42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723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22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950646"/>
            <a:ext cx="7886700" cy="7953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III. structured edge detection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401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structured forests</a:t>
            </a:r>
            <a:endParaRPr lang="en-US" sz="3600" dirty="0"/>
          </a:p>
        </p:txBody>
      </p:sp>
      <p:cxnSp>
        <p:nvCxnSpPr>
          <p:cNvPr id="108" name="Straight Connector 107"/>
          <p:cNvCxnSpPr>
            <a:stCxn id="122" idx="3"/>
            <a:endCxn id="123" idx="0"/>
          </p:cNvCxnSpPr>
          <p:nvPr/>
        </p:nvCxnSpPr>
        <p:spPr>
          <a:xfrm rot="5400000">
            <a:off x="1814060" y="2160247"/>
            <a:ext cx="294764" cy="95992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09" name="Straight Connector 108"/>
          <p:cNvCxnSpPr>
            <a:stCxn id="122" idx="5"/>
            <a:endCxn id="124" idx="0"/>
          </p:cNvCxnSpPr>
          <p:nvPr/>
        </p:nvCxnSpPr>
        <p:spPr>
          <a:xfrm rot="16200000" flipH="1">
            <a:off x="2757614" y="2300521"/>
            <a:ext cx="294764" cy="67937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0" name="Straight Connector 109"/>
          <p:cNvCxnSpPr>
            <a:stCxn id="123" idx="3"/>
            <a:endCxn id="128" idx="0"/>
          </p:cNvCxnSpPr>
          <p:nvPr/>
        </p:nvCxnSpPr>
        <p:spPr>
          <a:xfrm rot="5400000">
            <a:off x="1069628" y="2946174"/>
            <a:ext cx="358911" cy="3408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1" name="Straight Connector 110"/>
          <p:cNvCxnSpPr>
            <a:stCxn id="123" idx="5"/>
            <a:endCxn id="133" idx="0"/>
          </p:cNvCxnSpPr>
          <p:nvPr/>
        </p:nvCxnSpPr>
        <p:spPr>
          <a:xfrm rot="16200000" flipH="1">
            <a:off x="1537603" y="2942992"/>
            <a:ext cx="358911" cy="34724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2" name="Straight Connector 111"/>
          <p:cNvCxnSpPr>
            <a:stCxn id="124" idx="3"/>
            <a:endCxn id="125" idx="0"/>
          </p:cNvCxnSpPr>
          <p:nvPr/>
        </p:nvCxnSpPr>
        <p:spPr>
          <a:xfrm rot="5400000">
            <a:off x="2730829" y="2844171"/>
            <a:ext cx="358911" cy="54489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3" name="Straight Connector 112"/>
          <p:cNvCxnSpPr>
            <a:stCxn id="124" idx="5"/>
            <a:endCxn id="126" idx="0"/>
          </p:cNvCxnSpPr>
          <p:nvPr/>
        </p:nvCxnSpPr>
        <p:spPr>
          <a:xfrm rot="16200000" flipH="1">
            <a:off x="3372197" y="2871601"/>
            <a:ext cx="358911" cy="490029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4" name="Straight Connector 113"/>
          <p:cNvCxnSpPr>
            <a:stCxn id="126" idx="5"/>
            <a:endCxn id="130" idx="0"/>
          </p:cNvCxnSpPr>
          <p:nvPr/>
        </p:nvCxnSpPr>
        <p:spPr>
          <a:xfrm rot="16200000" flipH="1">
            <a:off x="3800131" y="3504133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5" name="Straight Connector 114"/>
          <p:cNvCxnSpPr>
            <a:stCxn id="125" idx="5"/>
            <a:endCxn id="132" idx="0"/>
          </p:cNvCxnSpPr>
          <p:nvPr/>
        </p:nvCxnSpPr>
        <p:spPr>
          <a:xfrm rot="16200000" flipH="1">
            <a:off x="2641300" y="3504135"/>
            <a:ext cx="405847" cy="28886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6" name="Straight Connector 115"/>
          <p:cNvCxnSpPr>
            <a:stCxn id="128" idx="5"/>
            <a:endCxn id="129" idx="0"/>
          </p:cNvCxnSpPr>
          <p:nvPr/>
        </p:nvCxnSpPr>
        <p:spPr>
          <a:xfrm rot="16200000" flipH="1">
            <a:off x="1082102" y="3504133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7" name="Straight Connector 116"/>
          <p:cNvCxnSpPr>
            <a:stCxn id="128" idx="3"/>
            <a:endCxn id="134" idx="0"/>
          </p:cNvCxnSpPr>
          <p:nvPr/>
        </p:nvCxnSpPr>
        <p:spPr>
          <a:xfrm rot="5400000">
            <a:off x="669330" y="3504135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8" name="Straight Connector 117"/>
          <p:cNvCxnSpPr>
            <a:stCxn id="125" idx="3"/>
            <a:endCxn id="127" idx="0"/>
          </p:cNvCxnSpPr>
          <p:nvPr/>
        </p:nvCxnSpPr>
        <p:spPr>
          <a:xfrm rot="5400000">
            <a:off x="2228530" y="3504135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9" name="Straight Connector 118"/>
          <p:cNvCxnSpPr>
            <a:stCxn id="126" idx="3"/>
            <a:endCxn id="131" idx="0"/>
          </p:cNvCxnSpPr>
          <p:nvPr/>
        </p:nvCxnSpPr>
        <p:spPr>
          <a:xfrm rot="5400000">
            <a:off x="3387360" y="3504135"/>
            <a:ext cx="405847" cy="2888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20" name="Straight Connector 119"/>
          <p:cNvCxnSpPr>
            <a:stCxn id="127" idx="3"/>
            <a:endCxn id="135" idx="0"/>
          </p:cNvCxnSpPr>
          <p:nvPr/>
        </p:nvCxnSpPr>
        <p:spPr>
          <a:xfrm rot="5400000">
            <a:off x="1910492" y="4203418"/>
            <a:ext cx="516931" cy="11221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21" name="Straight Connector 120"/>
          <p:cNvCxnSpPr>
            <a:stCxn id="127" idx="5"/>
            <a:endCxn id="136" idx="0"/>
          </p:cNvCxnSpPr>
          <p:nvPr/>
        </p:nvCxnSpPr>
        <p:spPr>
          <a:xfrm rot="16200000" flipH="1">
            <a:off x="2147678" y="4202358"/>
            <a:ext cx="516931" cy="11433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22" name="Oval 121"/>
          <p:cNvSpPr/>
          <p:nvPr/>
        </p:nvSpPr>
        <p:spPr>
          <a:xfrm>
            <a:off x="2415740" y="2343256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1393866" y="278758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3157067" y="2787589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2550223" y="3296073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3709053" y="3296073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199404" y="3851493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991023" y="3296073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1341841" y="3851493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059871" y="3851493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358235" y="3851493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901040" y="3851493"/>
            <a:ext cx="175232" cy="17523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803064" y="3296073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40204" y="3851493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025233" y="451799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375696" y="4517994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7" name="Straight Connector 136"/>
          <p:cNvCxnSpPr>
            <a:stCxn id="129" idx="3"/>
            <a:endCxn id="139" idx="0"/>
          </p:cNvCxnSpPr>
          <p:nvPr/>
        </p:nvCxnSpPr>
        <p:spPr>
          <a:xfrm rot="5400000">
            <a:off x="1052237" y="4202726"/>
            <a:ext cx="516931" cy="11360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38" name="Straight Connector 137"/>
          <p:cNvCxnSpPr>
            <a:stCxn id="129" idx="5"/>
            <a:endCxn id="140" idx="0"/>
          </p:cNvCxnSpPr>
          <p:nvPr/>
        </p:nvCxnSpPr>
        <p:spPr>
          <a:xfrm rot="16200000" flipH="1">
            <a:off x="1289423" y="4203051"/>
            <a:ext cx="516931" cy="11295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39" name="Oval 138"/>
          <p:cNvSpPr/>
          <p:nvPr/>
        </p:nvSpPr>
        <p:spPr>
          <a:xfrm>
            <a:off x="1166283" y="451799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1516747" y="451799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1" name="Straight Arrow Connector 140"/>
          <p:cNvCxnSpPr/>
          <p:nvPr/>
        </p:nvCxnSpPr>
        <p:spPr bwMode="auto">
          <a:xfrm>
            <a:off x="2152289" y="2178433"/>
            <a:ext cx="263667" cy="211385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2" name="Straight Arrow Connector 141"/>
          <p:cNvCxnSpPr>
            <a:stCxn id="122" idx="5"/>
            <a:endCxn id="124" idx="0"/>
          </p:cNvCxnSpPr>
          <p:nvPr/>
        </p:nvCxnSpPr>
        <p:spPr bwMode="auto">
          <a:xfrm rot="16200000" flipH="1">
            <a:off x="2757613" y="2300521"/>
            <a:ext cx="294764" cy="679376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Straight Arrow Connector 142"/>
          <p:cNvCxnSpPr>
            <a:stCxn id="124" idx="3"/>
            <a:endCxn id="125" idx="0"/>
          </p:cNvCxnSpPr>
          <p:nvPr/>
        </p:nvCxnSpPr>
        <p:spPr bwMode="auto">
          <a:xfrm rot="5400000">
            <a:off x="2730828" y="2844171"/>
            <a:ext cx="358912" cy="544891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>
            <a:stCxn id="125" idx="5"/>
            <a:endCxn id="132" idx="0"/>
          </p:cNvCxnSpPr>
          <p:nvPr/>
        </p:nvCxnSpPr>
        <p:spPr bwMode="auto">
          <a:xfrm>
            <a:off x="2699792" y="3445643"/>
            <a:ext cx="288861" cy="405849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Connector 146"/>
          <p:cNvCxnSpPr>
            <a:stCxn id="161" idx="3"/>
            <a:endCxn id="162" idx="0"/>
          </p:cNvCxnSpPr>
          <p:nvPr/>
        </p:nvCxnSpPr>
        <p:spPr>
          <a:xfrm rot="5400000">
            <a:off x="6001509" y="2195584"/>
            <a:ext cx="294764" cy="87673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8" name="Straight Connector 147"/>
          <p:cNvCxnSpPr>
            <a:stCxn id="161" idx="5"/>
            <a:endCxn id="163" idx="1"/>
          </p:cNvCxnSpPr>
          <p:nvPr/>
        </p:nvCxnSpPr>
        <p:spPr>
          <a:xfrm rot="16200000" flipH="1">
            <a:off x="6999182" y="2198558"/>
            <a:ext cx="320426" cy="896454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49" name="Straight Connector 148"/>
          <p:cNvCxnSpPr>
            <a:stCxn id="162" idx="3"/>
            <a:endCxn id="167" idx="0"/>
          </p:cNvCxnSpPr>
          <p:nvPr/>
        </p:nvCxnSpPr>
        <p:spPr>
          <a:xfrm rot="5400000">
            <a:off x="5231162" y="2872414"/>
            <a:ext cx="358911" cy="4758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0" name="Straight Connector 149"/>
          <p:cNvCxnSpPr>
            <a:stCxn id="162" idx="5"/>
            <a:endCxn id="187" idx="0"/>
          </p:cNvCxnSpPr>
          <p:nvPr/>
        </p:nvCxnSpPr>
        <p:spPr>
          <a:xfrm rot="16200000" flipH="1">
            <a:off x="5839750" y="2863631"/>
            <a:ext cx="358911" cy="493464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1" name="Straight Connector 150"/>
          <p:cNvCxnSpPr>
            <a:stCxn id="163" idx="3"/>
            <a:endCxn id="164" idx="0"/>
          </p:cNvCxnSpPr>
          <p:nvPr/>
        </p:nvCxnSpPr>
        <p:spPr>
          <a:xfrm rot="5400000">
            <a:off x="7169584" y="2851784"/>
            <a:ext cx="358911" cy="5171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2" name="Straight Connector 151"/>
          <p:cNvCxnSpPr>
            <a:stCxn id="163" idx="5"/>
            <a:endCxn id="165" idx="0"/>
          </p:cNvCxnSpPr>
          <p:nvPr/>
        </p:nvCxnSpPr>
        <p:spPr>
          <a:xfrm rot="16200000" flipH="1">
            <a:off x="7821914" y="2840521"/>
            <a:ext cx="358911" cy="53968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3" name="Straight Connector 152"/>
          <p:cNvCxnSpPr>
            <a:stCxn id="165" idx="5"/>
            <a:endCxn id="178" idx="0"/>
          </p:cNvCxnSpPr>
          <p:nvPr/>
        </p:nvCxnSpPr>
        <p:spPr>
          <a:xfrm rot="16200000" flipH="1">
            <a:off x="8274673" y="3497881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4" name="Straight Connector 153"/>
          <p:cNvCxnSpPr>
            <a:stCxn id="164" idx="5"/>
            <a:endCxn id="170" idx="0"/>
          </p:cNvCxnSpPr>
          <p:nvPr/>
        </p:nvCxnSpPr>
        <p:spPr>
          <a:xfrm rot="16200000" flipH="1">
            <a:off x="7062555" y="3529248"/>
            <a:ext cx="405847" cy="22613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5" name="Straight Connector 154"/>
          <p:cNvCxnSpPr>
            <a:stCxn id="167" idx="5"/>
            <a:endCxn id="168" idx="0"/>
          </p:cNvCxnSpPr>
          <p:nvPr/>
        </p:nvCxnSpPr>
        <p:spPr>
          <a:xfrm rot="16200000" flipH="1">
            <a:off x="5176133" y="3497881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6" name="Straight Connector 155"/>
          <p:cNvCxnSpPr>
            <a:stCxn id="167" idx="3"/>
            <a:endCxn id="171" idx="0"/>
          </p:cNvCxnSpPr>
          <p:nvPr/>
        </p:nvCxnSpPr>
        <p:spPr>
          <a:xfrm rot="5400000">
            <a:off x="4763360" y="3497883"/>
            <a:ext cx="405847" cy="28886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7" name="Straight Connector 156"/>
          <p:cNvCxnSpPr>
            <a:stCxn id="164" idx="3"/>
            <a:endCxn id="166" idx="0"/>
          </p:cNvCxnSpPr>
          <p:nvPr/>
        </p:nvCxnSpPr>
        <p:spPr>
          <a:xfrm rot="5400000">
            <a:off x="6732170" y="3548901"/>
            <a:ext cx="405847" cy="18682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8" name="Straight Connector 157"/>
          <p:cNvCxnSpPr>
            <a:stCxn id="165" idx="3"/>
            <a:endCxn id="169" idx="0"/>
          </p:cNvCxnSpPr>
          <p:nvPr/>
        </p:nvCxnSpPr>
        <p:spPr>
          <a:xfrm rot="5400000">
            <a:off x="7861904" y="3497883"/>
            <a:ext cx="405847" cy="2888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9" name="Straight Connector 158"/>
          <p:cNvCxnSpPr>
            <a:stCxn id="170" idx="3"/>
            <a:endCxn id="172" idx="0"/>
          </p:cNvCxnSpPr>
          <p:nvPr/>
        </p:nvCxnSpPr>
        <p:spPr>
          <a:xfrm rot="5400000">
            <a:off x="7002092" y="4197240"/>
            <a:ext cx="516931" cy="11206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60" name="Straight Connector 159"/>
          <p:cNvCxnSpPr>
            <a:stCxn id="170" idx="5"/>
            <a:endCxn id="173" idx="0"/>
          </p:cNvCxnSpPr>
          <p:nvPr/>
        </p:nvCxnSpPr>
        <p:spPr>
          <a:xfrm rot="16200000" flipH="1">
            <a:off x="7239277" y="4196028"/>
            <a:ext cx="516931" cy="1144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61" name="Oval 160"/>
          <p:cNvSpPr/>
          <p:nvPr/>
        </p:nvSpPr>
        <p:spPr>
          <a:xfrm>
            <a:off x="6561599" y="2337003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5622905" y="2781336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7581959" y="2781336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002843" y="3289821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8183595" y="3289821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6754065" y="3845238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085053" y="3289821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5435873" y="3845238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7832779" y="3845238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7290928" y="3845238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4734235" y="3845238"/>
            <a:ext cx="175232" cy="17523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7116906" y="4511741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7467370" y="4511741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4" name="Straight Connector 173"/>
          <p:cNvCxnSpPr>
            <a:stCxn id="178" idx="3"/>
            <a:endCxn id="176" idx="0"/>
          </p:cNvCxnSpPr>
          <p:nvPr/>
        </p:nvCxnSpPr>
        <p:spPr>
          <a:xfrm rot="5400000">
            <a:off x="8236613" y="4193957"/>
            <a:ext cx="522612" cy="12431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75" name="Straight Connector 174"/>
          <p:cNvCxnSpPr>
            <a:stCxn id="178" idx="5"/>
            <a:endCxn id="177" idx="0"/>
          </p:cNvCxnSpPr>
          <p:nvPr/>
        </p:nvCxnSpPr>
        <p:spPr>
          <a:xfrm rot="16200000" flipH="1">
            <a:off x="8473801" y="4204992"/>
            <a:ext cx="522612" cy="10224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76" name="Oval 175"/>
          <p:cNvSpPr/>
          <p:nvPr/>
        </p:nvSpPr>
        <p:spPr>
          <a:xfrm>
            <a:off x="8348145" y="4517420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8698613" y="4517420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8534418" y="3845238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9" name="Straight Connector 178"/>
          <p:cNvCxnSpPr>
            <a:stCxn id="187" idx="3"/>
            <a:endCxn id="184" idx="0"/>
          </p:cNvCxnSpPr>
          <p:nvPr/>
        </p:nvCxnSpPr>
        <p:spPr>
          <a:xfrm rot="5400000">
            <a:off x="5879194" y="3526699"/>
            <a:ext cx="412103" cy="23748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80" name="Straight Connector 179"/>
          <p:cNvCxnSpPr>
            <a:stCxn id="187" idx="5"/>
            <a:endCxn id="183" idx="0"/>
          </p:cNvCxnSpPr>
          <p:nvPr/>
        </p:nvCxnSpPr>
        <p:spPr>
          <a:xfrm rot="16200000" flipH="1">
            <a:off x="6219518" y="3547767"/>
            <a:ext cx="412103" cy="195349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81" name="Straight Connector 180"/>
          <p:cNvCxnSpPr>
            <a:stCxn id="184" idx="3"/>
            <a:endCxn id="185" idx="0"/>
          </p:cNvCxnSpPr>
          <p:nvPr/>
        </p:nvCxnSpPr>
        <p:spPr>
          <a:xfrm rot="16200000" flipH="1">
            <a:off x="5826023" y="4203494"/>
            <a:ext cx="516931" cy="11206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82" name="Straight Connector 181"/>
          <p:cNvCxnSpPr>
            <a:stCxn id="184" idx="5"/>
            <a:endCxn id="186" idx="0"/>
          </p:cNvCxnSpPr>
          <p:nvPr/>
        </p:nvCxnSpPr>
        <p:spPr>
          <a:xfrm rot="5400000">
            <a:off x="5588839" y="4202285"/>
            <a:ext cx="516931" cy="1144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83" name="Oval 182"/>
          <p:cNvSpPr/>
          <p:nvPr/>
        </p:nvSpPr>
        <p:spPr>
          <a:xfrm flipH="1">
            <a:off x="6435629" y="385149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Oval 183"/>
          <p:cNvSpPr/>
          <p:nvPr/>
        </p:nvSpPr>
        <p:spPr>
          <a:xfrm flipH="1">
            <a:off x="5878884" y="385149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Oval 184"/>
          <p:cNvSpPr/>
          <p:nvPr/>
        </p:nvSpPr>
        <p:spPr>
          <a:xfrm flipH="1">
            <a:off x="6052906" y="4517996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Oval 185"/>
          <p:cNvSpPr/>
          <p:nvPr/>
        </p:nvSpPr>
        <p:spPr>
          <a:xfrm flipH="1">
            <a:off x="5702441" y="4517996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178323" y="3289821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8" name="Straight Arrow Connector 187"/>
          <p:cNvCxnSpPr/>
          <p:nvPr/>
        </p:nvCxnSpPr>
        <p:spPr bwMode="auto">
          <a:xfrm flipH="1">
            <a:off x="6753092" y="2232224"/>
            <a:ext cx="353630" cy="147857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161" idx="3"/>
            <a:endCxn id="162" idx="0"/>
          </p:cNvCxnSpPr>
          <p:nvPr/>
        </p:nvCxnSpPr>
        <p:spPr bwMode="auto">
          <a:xfrm rot="5400000">
            <a:off x="6001511" y="2195584"/>
            <a:ext cx="294764" cy="876739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stCxn id="162" idx="3"/>
            <a:endCxn id="167" idx="0"/>
          </p:cNvCxnSpPr>
          <p:nvPr/>
        </p:nvCxnSpPr>
        <p:spPr bwMode="auto">
          <a:xfrm rot="5400000">
            <a:off x="5231163" y="2872413"/>
            <a:ext cx="358913" cy="475897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stCxn id="167" idx="3"/>
            <a:endCxn id="171" idx="0"/>
          </p:cNvCxnSpPr>
          <p:nvPr/>
        </p:nvCxnSpPr>
        <p:spPr bwMode="auto">
          <a:xfrm rot="5400000">
            <a:off x="4763362" y="3497883"/>
            <a:ext cx="405847" cy="288865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40" y="4065657"/>
            <a:ext cx="516488" cy="516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413" y="1931308"/>
            <a:ext cx="555516" cy="54722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621" y="1829856"/>
            <a:ext cx="555516" cy="54722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30" y="4089629"/>
            <a:ext cx="512994" cy="512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06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sliding window detector</a:t>
            </a:r>
            <a:endParaRPr lang="en-US" sz="3600" dirty="0"/>
          </a:p>
        </p:txBody>
      </p:sp>
      <p:pic>
        <p:nvPicPr>
          <p:cNvPr id="6" name="806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972" y="1611440"/>
            <a:ext cx="7622056" cy="46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sliding window detector</a:t>
            </a:r>
            <a:endParaRPr lang="en-US" sz="3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309158" y="4733956"/>
            <a:ext cx="2529801" cy="3004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pixel output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364499" y="4733956"/>
            <a:ext cx="2529801" cy="3004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structured output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806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225" y="2042883"/>
            <a:ext cx="8653550" cy="26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7" y="1716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defines an edge?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78463" y="1664145"/>
            <a:ext cx="1855462" cy="36792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Brightness</a:t>
            </a:r>
          </a:p>
          <a:p>
            <a:pPr marL="0" indent="0">
              <a:buNone/>
            </a:pPr>
            <a:r>
              <a:rPr lang="en-US" dirty="0" smtClean="0"/>
              <a:t>Color</a:t>
            </a:r>
          </a:p>
          <a:p>
            <a:pPr marL="0" indent="0">
              <a:buNone/>
            </a:pPr>
            <a:r>
              <a:rPr lang="en-US" dirty="0" smtClean="0"/>
              <a:t>Texture</a:t>
            </a:r>
          </a:p>
          <a:p>
            <a:pPr marL="0" indent="0">
              <a:buNone/>
            </a:pPr>
            <a:r>
              <a:rPr lang="en-US" dirty="0" smtClean="0"/>
              <a:t>Parallelism</a:t>
            </a:r>
          </a:p>
          <a:p>
            <a:pPr marL="0" indent="0">
              <a:buNone/>
            </a:pPr>
            <a:r>
              <a:rPr lang="en-US" dirty="0" smtClean="0"/>
              <a:t>Continuity</a:t>
            </a:r>
          </a:p>
          <a:p>
            <a:pPr marL="0" indent="0">
              <a:buNone/>
            </a:pPr>
            <a:r>
              <a:rPr lang="en-US" dirty="0" smtClean="0"/>
              <a:t>Symmetry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7" y="1373837"/>
            <a:ext cx="6383216" cy="425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7" y="1373837"/>
            <a:ext cx="6383216" cy="4259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 rot="20449648">
            <a:off x="1022976" y="3299027"/>
            <a:ext cx="51461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E2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Let the data speak.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E2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multiscale detection</a:t>
            </a:r>
            <a:endParaRPr lang="en-US" sz="3600" dirty="0"/>
          </a:p>
        </p:txBody>
      </p:sp>
      <p:pic>
        <p:nvPicPr>
          <p:cNvPr id="5" name="130066-multisca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2767" y="1690689"/>
            <a:ext cx="6038466" cy="402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1925613"/>
            <a:ext cx="3651470" cy="2436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1927999"/>
            <a:ext cx="3647895" cy="2434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7" y="2847314"/>
            <a:ext cx="895979" cy="597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5" y="2838077"/>
            <a:ext cx="917662" cy="614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80646" y="3513883"/>
            <a:ext cx="886744" cy="4131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½ 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318986" y="4452555"/>
            <a:ext cx="900651" cy="3404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 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38" y="2534717"/>
            <a:ext cx="1825323" cy="1218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22" y="2534717"/>
            <a:ext cx="1827739" cy="12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721866" y="3832463"/>
            <a:ext cx="882252" cy="3354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 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multiscale detection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5374" y="2527906"/>
            <a:ext cx="685592" cy="121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9418" y="2527906"/>
            <a:ext cx="685592" cy="121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+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949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0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950646"/>
            <a:ext cx="7886700" cy="7953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IV. results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651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ryz\Dropbox\PiotrLarry2013\13ICCV-Edges\other\figureHare\ha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4182"/>
            <a:ext cx="3850455" cy="2566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ryz\Dropbox\PiotrLarry2013\13ICCV-Edges\other\figureHare\hare2-edgesN1M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27" y="554182"/>
            <a:ext cx="3850455" cy="256697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rryz\Dropbox\PiotrLarry2013\13ICCV-Edges\other\figureHare\hare2-edgesN4M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35066"/>
            <a:ext cx="3850455" cy="256697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rryz\Dropbox\PiotrLarry2013\13ICCV-Edges\other\figureHare\hare2-edgesN4M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27" y="3335066"/>
            <a:ext cx="3850455" cy="256697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1" y="6115950"/>
            <a:ext cx="803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SS=single-scale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MS=multi-scale    T=# trees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5491" y="5431567"/>
            <a:ext cx="85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8200F"/>
                </a:solidFill>
              </a:rPr>
              <a:t>6Hz</a:t>
            </a:r>
            <a:endParaRPr lang="en-US" sz="2400" b="1" dirty="0">
              <a:solidFill>
                <a:srgbClr val="A8200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0927" y="2659488"/>
            <a:ext cx="101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8200F"/>
                </a:solidFill>
              </a:rPr>
              <a:t>SS T=1</a:t>
            </a:r>
            <a:endParaRPr lang="en-US" sz="2400" b="1" dirty="0">
              <a:solidFill>
                <a:srgbClr val="A8200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435969"/>
            <a:ext cx="101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8200F"/>
                </a:solidFill>
              </a:rPr>
              <a:t>SS T=4</a:t>
            </a:r>
            <a:endParaRPr lang="en-US" sz="2400" b="1" dirty="0">
              <a:solidFill>
                <a:srgbClr val="A8200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0927" y="5435970"/>
            <a:ext cx="178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8200F"/>
                </a:solidFill>
              </a:rPr>
              <a:t>MS T=4</a:t>
            </a:r>
            <a:endParaRPr lang="en-US" sz="2400" b="1" dirty="0">
              <a:solidFill>
                <a:srgbClr val="A8200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2041" y="2658256"/>
            <a:ext cx="160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8200F"/>
                </a:solidFill>
              </a:rPr>
              <a:t>ODS = 0.72</a:t>
            </a:r>
            <a:endParaRPr lang="en-US" sz="2400" b="1" dirty="0">
              <a:solidFill>
                <a:srgbClr val="A8200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2042" y="5431568"/>
            <a:ext cx="160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8200F"/>
                </a:solidFill>
              </a:rPr>
              <a:t>ODS = 0.74</a:t>
            </a:r>
            <a:endParaRPr lang="en-US" sz="2400" b="1" dirty="0">
              <a:solidFill>
                <a:srgbClr val="A8200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0715" y="5435967"/>
            <a:ext cx="160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8200F"/>
                </a:solidFill>
              </a:rPr>
              <a:t>ODS = 0.73</a:t>
            </a:r>
            <a:endParaRPr lang="en-US" sz="2400" b="1" dirty="0">
              <a:solidFill>
                <a:srgbClr val="A8200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95491" y="2658255"/>
            <a:ext cx="85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8200F"/>
                </a:solidFill>
              </a:rPr>
              <a:t>60Hz</a:t>
            </a:r>
            <a:endParaRPr lang="en-US" sz="2400" b="1" dirty="0">
              <a:solidFill>
                <a:srgbClr val="A8200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4164" y="5431566"/>
            <a:ext cx="85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8200F"/>
                </a:solidFill>
              </a:rPr>
              <a:t>30Hz</a:t>
            </a:r>
            <a:endParaRPr lang="en-US" sz="2400" b="1" dirty="0">
              <a:solidFill>
                <a:srgbClr val="A8200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6107144"/>
            <a:ext cx="80363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gPb   ODS=.73         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599" y="6098338"/>
            <a:ext cx="80363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gPb   ODS=.73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FPS ≈ 1/240 Hz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  <p:bldP spid="21" grpId="0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4698" y="701867"/>
            <a:ext cx="5914605" cy="5425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33996" y="4216959"/>
            <a:ext cx="5332652" cy="293496"/>
          </a:xfrm>
          <a:prstGeom prst="roundRect">
            <a:avLst>
              <a:gd name="adj" fmla="val 0"/>
            </a:avLst>
          </a:prstGeom>
          <a:solidFill>
            <a:schemeClr val="accent4">
              <a:alpha val="25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33996" y="4943484"/>
            <a:ext cx="5332652" cy="1068897"/>
          </a:xfrm>
          <a:prstGeom prst="roundRect">
            <a:avLst>
              <a:gd name="adj" fmla="val 0"/>
            </a:avLst>
          </a:prstGeom>
          <a:solidFill>
            <a:srgbClr val="0070C0">
              <a:alpha val="25000"/>
            </a:srgb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33996" y="2750952"/>
            <a:ext cx="5332652" cy="293496"/>
          </a:xfrm>
          <a:prstGeom prst="roundRect">
            <a:avLst>
              <a:gd name="adj" fmla="val 0"/>
            </a:avLst>
          </a:prstGeom>
          <a:solidFill>
            <a:schemeClr val="accent4">
              <a:alpha val="25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6" y="762254"/>
            <a:ext cx="7991926" cy="5333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6" y="762254"/>
            <a:ext cx="7991927" cy="5344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6" y="762254"/>
            <a:ext cx="7991927" cy="5344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6" y="762254"/>
            <a:ext cx="7991926" cy="53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7" y="767758"/>
            <a:ext cx="7991926" cy="5333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7" y="767758"/>
            <a:ext cx="7975465" cy="53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7" y="767758"/>
            <a:ext cx="7991926" cy="53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7" y="762255"/>
            <a:ext cx="7991926" cy="5333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7" y="751247"/>
            <a:ext cx="7991926" cy="5344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7" y="762255"/>
            <a:ext cx="7991926" cy="53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9808" y="5473442"/>
            <a:ext cx="2541897" cy="7953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thanks!</a:t>
            </a:r>
            <a:endParaRPr lang="en-US" sz="48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3491705" y="5551708"/>
            <a:ext cx="5069668" cy="638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 code available online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08" y="431919"/>
            <a:ext cx="7279792" cy="4894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5724"/>
            <a:ext cx="9144000" cy="5465984"/>
          </a:xfrm>
          <a:prstGeom prst="rect">
            <a:avLst/>
          </a:prstGeom>
          <a:solidFill>
            <a:srgbClr val="FFFF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36421" y="2291735"/>
            <a:ext cx="3061633" cy="870714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latin typeface="+mj-lt"/>
                <a:cs typeface="Segoe UI Semilight" panose="020B0402040204020203" pitchFamily="34" charset="0"/>
              </a:rPr>
              <a:t>1. Accuracy</a:t>
            </a:r>
            <a:endParaRPr lang="en-US" sz="4800" b="1" dirty="0"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36421" y="3162449"/>
            <a:ext cx="3061633" cy="10708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smtClean="0">
                <a:latin typeface="+mj-lt"/>
                <a:cs typeface="Segoe UI Semilight" panose="020B0402040204020203" pitchFamily="34" charset="0"/>
              </a:rPr>
              <a:t>2. Speed</a:t>
            </a:r>
            <a:endParaRPr lang="en-US" sz="4800" b="1" dirty="0">
              <a:latin typeface="+mj-lt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950646"/>
            <a:ext cx="7886700" cy="7953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I. data driven edge detection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276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edge detection as classification</a:t>
            </a:r>
            <a:endParaRPr lang="en-US" sz="36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360376" y="6086820"/>
            <a:ext cx="4656391" cy="7711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Supervised Learning of Edges and Object Boundaries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CVPR 2006, Piotr Dollár,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Zhuowen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Serge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Belongie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 rot="16200000">
            <a:off x="-43134" y="4412546"/>
            <a:ext cx="17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positives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32166" y="3636066"/>
            <a:ext cx="7298217" cy="1914327"/>
            <a:chOff x="1202396" y="1734725"/>
            <a:chExt cx="7016323" cy="1840386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396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583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769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956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142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329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515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702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889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075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262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448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635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822" y="173472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009" y="1734725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396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583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769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956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142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329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515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702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889" y="2197735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075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262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448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635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822" y="21977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009" y="2197734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396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583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769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956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142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329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515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702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889" y="2671537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075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262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448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635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822" y="2671540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009" y="2671536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396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64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332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800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268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736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204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672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66140" y="3145339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608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76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88951" y="3145338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012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480" y="3145343"/>
              <a:ext cx="429768" cy="4297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7544" y="3145342"/>
              <a:ext cx="429768" cy="42976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6" name="Rectangle 145"/>
          <p:cNvSpPr/>
          <p:nvPr/>
        </p:nvSpPr>
        <p:spPr>
          <a:xfrm rot="19552892">
            <a:off x="2200329" y="3709725"/>
            <a:ext cx="432009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Hard!</a:t>
            </a:r>
            <a:endParaRPr lang="en-US" sz="9600" dirty="0">
              <a:ln w="12700">
                <a:solidFill>
                  <a:srgbClr val="C00000"/>
                </a:solidFill>
              </a:ln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98029" y="2174193"/>
            <a:ext cx="142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 0, 1 }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68" y="2164238"/>
            <a:ext cx="594731" cy="5947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2" name="Notched Right Arrow 81"/>
          <p:cNvSpPr/>
          <p:nvPr/>
        </p:nvSpPr>
        <p:spPr>
          <a:xfrm>
            <a:off x="3862087" y="2307560"/>
            <a:ext cx="655820" cy="308086"/>
          </a:xfrm>
          <a:prstGeom prst="notchedRightArrow">
            <a:avLst>
              <a:gd name="adj1" fmla="val 35762"/>
              <a:gd name="adj2" fmla="val 45254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8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edge have </a:t>
            </a:r>
            <a:r>
              <a:rPr lang="en-US" sz="3600" i="1" dirty="0" smtClean="0"/>
              <a:t>structure</a:t>
            </a:r>
            <a:endParaRPr lang="en-US" sz="3600" i="1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9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46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32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19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2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78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65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52" y="2281057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38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25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1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98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85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72" y="2281056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05" y="228105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9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46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32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19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05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2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78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65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52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38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25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1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98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85" y="180861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72" y="1808609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9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46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32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19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05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2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78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65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52" y="343906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38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25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1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98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85" y="343907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72" y="3439067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9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46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32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19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05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2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78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65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52" y="296662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38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25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1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98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85" y="2966622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72" y="2966620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9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46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33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20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07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4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81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68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55" y="4629901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42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29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6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03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90" y="4629904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72" y="4629900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9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46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32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19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05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2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78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65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52" y="414890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38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25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1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98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85" y="4148911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72" y="4148907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9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27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95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63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31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99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67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35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71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39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0414" y="5743987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75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43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07" y="5743988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9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27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95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63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31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99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67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35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7603" y="5262994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71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39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0414" y="5262993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75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43" y="5262998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07" y="5262997"/>
            <a:ext cx="429768" cy="429768"/>
          </a:xfrm>
          <a:prstGeom prst="rect">
            <a:avLst/>
          </a:prstGeom>
          <a:ln>
            <a:noFill/>
          </a:ln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7603" y="5743987"/>
            <a:ext cx="429768" cy="4297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58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sketch tokens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504013" y="5669188"/>
            <a:ext cx="6288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Sketch Tokens, CVPR 2013.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Joseph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Lim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C. Zitnick, and P.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Dollár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http://people.csail.mit.edu/lim/pic/icann07_0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1" t="9999" r="48040" b="22960"/>
          <a:stretch/>
        </p:blipFill>
        <p:spPr bwMode="auto">
          <a:xfrm>
            <a:off x="539643" y="4502965"/>
            <a:ext cx="1702933" cy="198447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61" y="1686104"/>
            <a:ext cx="4651777" cy="3510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45" y="3146131"/>
            <a:ext cx="594731" cy="5947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Notched Right Arrow 16"/>
          <p:cNvSpPr/>
          <p:nvPr/>
        </p:nvSpPr>
        <p:spPr>
          <a:xfrm>
            <a:off x="2504013" y="3238293"/>
            <a:ext cx="861024" cy="404485"/>
          </a:xfrm>
          <a:prstGeom prst="notchedRightArrow">
            <a:avLst>
              <a:gd name="adj1" fmla="val 35762"/>
              <a:gd name="adj2" fmla="val 45254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random forests</a:t>
            </a:r>
            <a:endParaRPr lang="en-US" sz="3600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52289" y="1981004"/>
            <a:ext cx="263667" cy="211385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flipH="1">
            <a:off x="6753092" y="2034795"/>
            <a:ext cx="353630" cy="147857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5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413" y="1733879"/>
            <a:ext cx="555516" cy="547224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2788370" y="3909938"/>
            <a:ext cx="531215" cy="579606"/>
            <a:chOff x="2516894" y="1521801"/>
            <a:chExt cx="3123777" cy="3408339"/>
          </a:xfrm>
          <a:solidFill>
            <a:srgbClr val="00B050"/>
          </a:solidFill>
        </p:grpSpPr>
        <p:sp>
          <p:nvSpPr>
            <p:cNvPr id="119" name="Rectangle 118"/>
            <p:cNvSpPr/>
            <p:nvPr/>
          </p:nvSpPr>
          <p:spPr>
            <a:xfrm>
              <a:off x="2516894" y="4381500"/>
              <a:ext cx="627648" cy="54864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142671" y="1521801"/>
              <a:ext cx="627648" cy="3408339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770399" y="3870960"/>
              <a:ext cx="627648" cy="105918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385375" y="3695700"/>
              <a:ext cx="627648" cy="123444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013023" y="4152900"/>
              <a:ext cx="627648" cy="77724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546048" y="3993245"/>
            <a:ext cx="531215" cy="496299"/>
            <a:chOff x="5793494" y="662940"/>
            <a:chExt cx="3123777" cy="2918460"/>
          </a:xfrm>
          <a:solidFill>
            <a:srgbClr val="00B050"/>
          </a:solidFill>
        </p:grpSpPr>
        <p:sp>
          <p:nvSpPr>
            <p:cNvPr id="125" name="Rectangle 124"/>
            <p:cNvSpPr/>
            <p:nvPr/>
          </p:nvSpPr>
          <p:spPr>
            <a:xfrm>
              <a:off x="5793494" y="2727960"/>
              <a:ext cx="627648" cy="85344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419271" y="2430780"/>
              <a:ext cx="627648" cy="115062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46999" y="2522220"/>
              <a:ext cx="627648" cy="105918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661975" y="662940"/>
              <a:ext cx="627648" cy="291846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289623" y="1988820"/>
              <a:ext cx="627648" cy="159258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8" name="Straight Arrow Connector 107"/>
          <p:cNvCxnSpPr/>
          <p:nvPr/>
        </p:nvCxnSpPr>
        <p:spPr bwMode="auto">
          <a:xfrm flipH="1">
            <a:off x="2939022" y="4489544"/>
            <a:ext cx="9784" cy="364395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4917161" y="4489544"/>
            <a:ext cx="2562" cy="364395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-351" r="50160" b="83335"/>
          <a:stretch/>
        </p:blipFill>
        <p:spPr>
          <a:xfrm>
            <a:off x="4718051" y="4860239"/>
            <a:ext cx="508369" cy="544930"/>
          </a:xfrm>
          <a:prstGeom prst="rect">
            <a:avLst/>
          </a:prstGeom>
        </p:spPr>
      </p:pic>
      <p:cxnSp>
        <p:nvCxnSpPr>
          <p:cNvPr id="106" name="Straight Connector 105"/>
          <p:cNvCxnSpPr>
            <a:stCxn id="136" idx="3"/>
            <a:endCxn id="137" idx="0"/>
          </p:cNvCxnSpPr>
          <p:nvPr/>
        </p:nvCxnSpPr>
        <p:spPr>
          <a:xfrm rot="5400000">
            <a:off x="1814060" y="1962818"/>
            <a:ext cx="294764" cy="95992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07" name="Straight Connector 106"/>
          <p:cNvCxnSpPr>
            <a:stCxn id="136" idx="5"/>
            <a:endCxn id="138" idx="0"/>
          </p:cNvCxnSpPr>
          <p:nvPr/>
        </p:nvCxnSpPr>
        <p:spPr>
          <a:xfrm rot="16200000" flipH="1">
            <a:off x="2757614" y="2103092"/>
            <a:ext cx="294764" cy="67937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0" name="Straight Connector 109"/>
          <p:cNvCxnSpPr>
            <a:stCxn id="137" idx="3"/>
            <a:endCxn id="142" idx="0"/>
          </p:cNvCxnSpPr>
          <p:nvPr/>
        </p:nvCxnSpPr>
        <p:spPr>
          <a:xfrm rot="5400000">
            <a:off x="1069628" y="2748745"/>
            <a:ext cx="358911" cy="3408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3" name="Straight Connector 112"/>
          <p:cNvCxnSpPr>
            <a:stCxn id="137" idx="5"/>
            <a:endCxn id="147" idx="0"/>
          </p:cNvCxnSpPr>
          <p:nvPr/>
        </p:nvCxnSpPr>
        <p:spPr>
          <a:xfrm rot="16200000" flipH="1">
            <a:off x="1537603" y="2745563"/>
            <a:ext cx="358911" cy="34724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4" name="Straight Connector 113"/>
          <p:cNvCxnSpPr>
            <a:stCxn id="138" idx="3"/>
            <a:endCxn id="139" idx="0"/>
          </p:cNvCxnSpPr>
          <p:nvPr/>
        </p:nvCxnSpPr>
        <p:spPr>
          <a:xfrm rot="5400000">
            <a:off x="2730829" y="2646742"/>
            <a:ext cx="358911" cy="54489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5" name="Straight Connector 114"/>
          <p:cNvCxnSpPr>
            <a:stCxn id="138" idx="5"/>
            <a:endCxn id="140" idx="0"/>
          </p:cNvCxnSpPr>
          <p:nvPr/>
        </p:nvCxnSpPr>
        <p:spPr>
          <a:xfrm rot="16200000" flipH="1">
            <a:off x="3372197" y="2674172"/>
            <a:ext cx="358911" cy="490029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6" name="Straight Connector 115"/>
          <p:cNvCxnSpPr>
            <a:stCxn id="140" idx="5"/>
            <a:endCxn id="144" idx="0"/>
          </p:cNvCxnSpPr>
          <p:nvPr/>
        </p:nvCxnSpPr>
        <p:spPr>
          <a:xfrm rot="16200000" flipH="1">
            <a:off x="3800131" y="3306704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7" name="Straight Connector 116"/>
          <p:cNvCxnSpPr>
            <a:stCxn id="139" idx="5"/>
            <a:endCxn id="146" idx="0"/>
          </p:cNvCxnSpPr>
          <p:nvPr/>
        </p:nvCxnSpPr>
        <p:spPr>
          <a:xfrm rot="16200000" flipH="1">
            <a:off x="2641300" y="3306706"/>
            <a:ext cx="405847" cy="28886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0" name="Straight Connector 129"/>
          <p:cNvCxnSpPr>
            <a:stCxn id="142" idx="5"/>
            <a:endCxn id="143" idx="0"/>
          </p:cNvCxnSpPr>
          <p:nvPr/>
        </p:nvCxnSpPr>
        <p:spPr>
          <a:xfrm rot="16200000" flipH="1">
            <a:off x="1082102" y="3306704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31" name="Straight Connector 130"/>
          <p:cNvCxnSpPr>
            <a:stCxn id="142" idx="3"/>
            <a:endCxn id="148" idx="0"/>
          </p:cNvCxnSpPr>
          <p:nvPr/>
        </p:nvCxnSpPr>
        <p:spPr>
          <a:xfrm rot="5400000">
            <a:off x="669330" y="3306706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32" name="Straight Connector 131"/>
          <p:cNvCxnSpPr>
            <a:stCxn id="139" idx="3"/>
            <a:endCxn id="141" idx="0"/>
          </p:cNvCxnSpPr>
          <p:nvPr/>
        </p:nvCxnSpPr>
        <p:spPr>
          <a:xfrm rot="5400000">
            <a:off x="2228530" y="3306706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33" name="Straight Connector 132"/>
          <p:cNvCxnSpPr>
            <a:stCxn id="140" idx="3"/>
            <a:endCxn id="145" idx="0"/>
          </p:cNvCxnSpPr>
          <p:nvPr/>
        </p:nvCxnSpPr>
        <p:spPr>
          <a:xfrm rot="5400000">
            <a:off x="3387360" y="3306706"/>
            <a:ext cx="405847" cy="2888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34" name="Straight Connector 133"/>
          <p:cNvCxnSpPr>
            <a:stCxn id="141" idx="3"/>
            <a:endCxn id="149" idx="0"/>
          </p:cNvCxnSpPr>
          <p:nvPr/>
        </p:nvCxnSpPr>
        <p:spPr>
          <a:xfrm rot="5400000">
            <a:off x="1910492" y="4005989"/>
            <a:ext cx="516931" cy="11221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35" name="Straight Connector 134"/>
          <p:cNvCxnSpPr>
            <a:stCxn id="141" idx="5"/>
            <a:endCxn id="150" idx="0"/>
          </p:cNvCxnSpPr>
          <p:nvPr/>
        </p:nvCxnSpPr>
        <p:spPr>
          <a:xfrm rot="16200000" flipH="1">
            <a:off x="2147678" y="4004929"/>
            <a:ext cx="516931" cy="11433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36" name="Oval 135"/>
          <p:cNvSpPr/>
          <p:nvPr/>
        </p:nvSpPr>
        <p:spPr>
          <a:xfrm>
            <a:off x="2415740" y="2145827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1393866" y="2590160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157067" y="2590160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550223" y="3098644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3709053" y="309864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199404" y="3654064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991023" y="309864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1341841" y="365406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4059871" y="365406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358235" y="365406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901040" y="3654064"/>
            <a:ext cx="175232" cy="17523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1803064" y="309864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40204" y="365406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025233" y="432056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375696" y="4320565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1" name="Straight Connector 150"/>
          <p:cNvCxnSpPr>
            <a:stCxn id="143" idx="3"/>
            <a:endCxn id="153" idx="0"/>
          </p:cNvCxnSpPr>
          <p:nvPr/>
        </p:nvCxnSpPr>
        <p:spPr>
          <a:xfrm rot="5400000">
            <a:off x="1052237" y="4005297"/>
            <a:ext cx="516931" cy="11360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2" name="Straight Connector 151"/>
          <p:cNvCxnSpPr>
            <a:stCxn id="143" idx="5"/>
            <a:endCxn id="154" idx="0"/>
          </p:cNvCxnSpPr>
          <p:nvPr/>
        </p:nvCxnSpPr>
        <p:spPr>
          <a:xfrm rot="16200000" flipH="1">
            <a:off x="1289423" y="4005622"/>
            <a:ext cx="516931" cy="11295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53" name="Oval 152"/>
          <p:cNvSpPr/>
          <p:nvPr/>
        </p:nvSpPr>
        <p:spPr>
          <a:xfrm>
            <a:off x="1166283" y="432056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1516747" y="432056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5" name="Straight Arrow Connector 154"/>
          <p:cNvCxnSpPr/>
          <p:nvPr/>
        </p:nvCxnSpPr>
        <p:spPr bwMode="auto">
          <a:xfrm>
            <a:off x="2152289" y="1981004"/>
            <a:ext cx="263667" cy="211385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>
            <a:stCxn id="136" idx="5"/>
            <a:endCxn id="138" idx="0"/>
          </p:cNvCxnSpPr>
          <p:nvPr/>
        </p:nvCxnSpPr>
        <p:spPr bwMode="auto">
          <a:xfrm rot="16200000" flipH="1">
            <a:off x="2757613" y="2103092"/>
            <a:ext cx="294764" cy="679376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138" idx="3"/>
            <a:endCxn id="139" idx="0"/>
          </p:cNvCxnSpPr>
          <p:nvPr/>
        </p:nvCxnSpPr>
        <p:spPr bwMode="auto">
          <a:xfrm rot="5400000">
            <a:off x="2730828" y="2646742"/>
            <a:ext cx="358912" cy="544891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139" idx="5"/>
            <a:endCxn id="146" idx="0"/>
          </p:cNvCxnSpPr>
          <p:nvPr/>
        </p:nvCxnSpPr>
        <p:spPr bwMode="auto">
          <a:xfrm>
            <a:off x="2699792" y="3248214"/>
            <a:ext cx="288861" cy="405849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Straight Connector 158"/>
          <p:cNvCxnSpPr>
            <a:stCxn id="173" idx="3"/>
            <a:endCxn id="174" idx="0"/>
          </p:cNvCxnSpPr>
          <p:nvPr/>
        </p:nvCxnSpPr>
        <p:spPr>
          <a:xfrm rot="5400000">
            <a:off x="6001509" y="1998155"/>
            <a:ext cx="294764" cy="87673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0" name="Straight Connector 159"/>
          <p:cNvCxnSpPr>
            <a:stCxn id="173" idx="5"/>
            <a:endCxn id="175" idx="1"/>
          </p:cNvCxnSpPr>
          <p:nvPr/>
        </p:nvCxnSpPr>
        <p:spPr>
          <a:xfrm rot="16200000" flipH="1">
            <a:off x="6999182" y="2001129"/>
            <a:ext cx="320426" cy="896454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61" name="Straight Connector 160"/>
          <p:cNvCxnSpPr>
            <a:stCxn id="174" idx="3"/>
            <a:endCxn id="179" idx="0"/>
          </p:cNvCxnSpPr>
          <p:nvPr/>
        </p:nvCxnSpPr>
        <p:spPr>
          <a:xfrm rot="5400000">
            <a:off x="5231162" y="2674985"/>
            <a:ext cx="358911" cy="4758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2" name="Straight Connector 161"/>
          <p:cNvCxnSpPr>
            <a:stCxn id="174" idx="5"/>
            <a:endCxn id="199" idx="0"/>
          </p:cNvCxnSpPr>
          <p:nvPr/>
        </p:nvCxnSpPr>
        <p:spPr>
          <a:xfrm rot="16200000" flipH="1">
            <a:off x="5839750" y="2666202"/>
            <a:ext cx="358911" cy="493464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63" name="Straight Connector 162"/>
          <p:cNvCxnSpPr>
            <a:stCxn id="175" idx="3"/>
            <a:endCxn id="176" idx="0"/>
          </p:cNvCxnSpPr>
          <p:nvPr/>
        </p:nvCxnSpPr>
        <p:spPr>
          <a:xfrm rot="5400000">
            <a:off x="7169584" y="2654355"/>
            <a:ext cx="358911" cy="5171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64" name="Straight Connector 163"/>
          <p:cNvCxnSpPr>
            <a:stCxn id="175" idx="5"/>
            <a:endCxn id="177" idx="0"/>
          </p:cNvCxnSpPr>
          <p:nvPr/>
        </p:nvCxnSpPr>
        <p:spPr>
          <a:xfrm rot="16200000" flipH="1">
            <a:off x="7821914" y="2643092"/>
            <a:ext cx="358911" cy="53968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65" name="Straight Connector 164"/>
          <p:cNvCxnSpPr>
            <a:stCxn id="177" idx="5"/>
            <a:endCxn id="190" idx="0"/>
          </p:cNvCxnSpPr>
          <p:nvPr/>
        </p:nvCxnSpPr>
        <p:spPr>
          <a:xfrm rot="16200000" flipH="1">
            <a:off x="8274673" y="3300452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66" name="Straight Connector 165"/>
          <p:cNvCxnSpPr>
            <a:stCxn id="176" idx="5"/>
            <a:endCxn id="182" idx="0"/>
          </p:cNvCxnSpPr>
          <p:nvPr/>
        </p:nvCxnSpPr>
        <p:spPr>
          <a:xfrm rot="16200000" flipH="1">
            <a:off x="7062555" y="3331819"/>
            <a:ext cx="405847" cy="22613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67" name="Straight Connector 166"/>
          <p:cNvCxnSpPr>
            <a:stCxn id="179" idx="5"/>
            <a:endCxn id="180" idx="0"/>
          </p:cNvCxnSpPr>
          <p:nvPr/>
        </p:nvCxnSpPr>
        <p:spPr>
          <a:xfrm rot="16200000" flipH="1">
            <a:off x="5176133" y="3300452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68" name="Straight Connector 167"/>
          <p:cNvCxnSpPr>
            <a:stCxn id="179" idx="3"/>
            <a:endCxn id="183" idx="0"/>
          </p:cNvCxnSpPr>
          <p:nvPr/>
        </p:nvCxnSpPr>
        <p:spPr>
          <a:xfrm rot="5400000">
            <a:off x="4763360" y="3300454"/>
            <a:ext cx="405847" cy="28886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9" name="Straight Connector 168"/>
          <p:cNvCxnSpPr>
            <a:stCxn id="176" idx="3"/>
            <a:endCxn id="178" idx="0"/>
          </p:cNvCxnSpPr>
          <p:nvPr/>
        </p:nvCxnSpPr>
        <p:spPr>
          <a:xfrm rot="5400000">
            <a:off x="6732170" y="3351472"/>
            <a:ext cx="405847" cy="18682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70" name="Straight Connector 169"/>
          <p:cNvCxnSpPr>
            <a:stCxn id="177" idx="3"/>
            <a:endCxn id="181" idx="0"/>
          </p:cNvCxnSpPr>
          <p:nvPr/>
        </p:nvCxnSpPr>
        <p:spPr>
          <a:xfrm rot="5400000">
            <a:off x="7861904" y="3300454"/>
            <a:ext cx="405847" cy="2888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71" name="Straight Connector 170"/>
          <p:cNvCxnSpPr>
            <a:stCxn id="182" idx="3"/>
            <a:endCxn id="184" idx="0"/>
          </p:cNvCxnSpPr>
          <p:nvPr/>
        </p:nvCxnSpPr>
        <p:spPr>
          <a:xfrm rot="5400000">
            <a:off x="7002092" y="3999811"/>
            <a:ext cx="516931" cy="11206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72" name="Straight Connector 171"/>
          <p:cNvCxnSpPr>
            <a:stCxn id="182" idx="5"/>
            <a:endCxn id="185" idx="0"/>
          </p:cNvCxnSpPr>
          <p:nvPr/>
        </p:nvCxnSpPr>
        <p:spPr>
          <a:xfrm rot="16200000" flipH="1">
            <a:off x="7239277" y="3998599"/>
            <a:ext cx="516931" cy="1144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73" name="Oval 172"/>
          <p:cNvSpPr/>
          <p:nvPr/>
        </p:nvSpPr>
        <p:spPr>
          <a:xfrm>
            <a:off x="6561599" y="2139574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5622905" y="2583907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581959" y="258390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002843" y="309239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8183595" y="309239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6754065" y="364780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5085053" y="3092392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435873" y="364780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7832779" y="364780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7290928" y="364780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4734235" y="3647809"/>
            <a:ext cx="175232" cy="17523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7116906" y="431431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7467370" y="431431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6" name="Straight Connector 185"/>
          <p:cNvCxnSpPr>
            <a:stCxn id="190" idx="3"/>
            <a:endCxn id="188" idx="0"/>
          </p:cNvCxnSpPr>
          <p:nvPr/>
        </p:nvCxnSpPr>
        <p:spPr>
          <a:xfrm rot="5400000">
            <a:off x="8236613" y="3996528"/>
            <a:ext cx="522612" cy="12431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87" name="Straight Connector 186"/>
          <p:cNvCxnSpPr>
            <a:stCxn id="190" idx="5"/>
            <a:endCxn id="189" idx="0"/>
          </p:cNvCxnSpPr>
          <p:nvPr/>
        </p:nvCxnSpPr>
        <p:spPr>
          <a:xfrm rot="16200000" flipH="1">
            <a:off x="8473801" y="4007563"/>
            <a:ext cx="522612" cy="10224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88" name="Oval 187"/>
          <p:cNvSpPr/>
          <p:nvPr/>
        </p:nvSpPr>
        <p:spPr>
          <a:xfrm>
            <a:off x="8348145" y="4319991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8698613" y="4319991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8534418" y="364780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1" name="Straight Connector 190"/>
          <p:cNvCxnSpPr>
            <a:stCxn id="199" idx="3"/>
            <a:endCxn id="196" idx="0"/>
          </p:cNvCxnSpPr>
          <p:nvPr/>
        </p:nvCxnSpPr>
        <p:spPr>
          <a:xfrm rot="5400000">
            <a:off x="5879194" y="3329270"/>
            <a:ext cx="412103" cy="23748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92" name="Straight Connector 191"/>
          <p:cNvCxnSpPr>
            <a:stCxn id="199" idx="5"/>
            <a:endCxn id="195" idx="0"/>
          </p:cNvCxnSpPr>
          <p:nvPr/>
        </p:nvCxnSpPr>
        <p:spPr>
          <a:xfrm rot="16200000" flipH="1">
            <a:off x="6219518" y="3350338"/>
            <a:ext cx="412103" cy="195349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93" name="Straight Connector 192"/>
          <p:cNvCxnSpPr>
            <a:stCxn id="196" idx="3"/>
            <a:endCxn id="197" idx="0"/>
          </p:cNvCxnSpPr>
          <p:nvPr/>
        </p:nvCxnSpPr>
        <p:spPr>
          <a:xfrm rot="16200000" flipH="1">
            <a:off x="5826023" y="4006065"/>
            <a:ext cx="516931" cy="11206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94" name="Straight Connector 193"/>
          <p:cNvCxnSpPr>
            <a:stCxn id="196" idx="5"/>
            <a:endCxn id="198" idx="0"/>
          </p:cNvCxnSpPr>
          <p:nvPr/>
        </p:nvCxnSpPr>
        <p:spPr>
          <a:xfrm rot="5400000">
            <a:off x="5588839" y="4004856"/>
            <a:ext cx="516931" cy="1144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95" name="Oval 194"/>
          <p:cNvSpPr/>
          <p:nvPr/>
        </p:nvSpPr>
        <p:spPr>
          <a:xfrm flipH="1">
            <a:off x="6435629" y="3654066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Oval 195"/>
          <p:cNvSpPr/>
          <p:nvPr/>
        </p:nvSpPr>
        <p:spPr>
          <a:xfrm flipH="1">
            <a:off x="5878884" y="3654066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Oval 196"/>
          <p:cNvSpPr/>
          <p:nvPr/>
        </p:nvSpPr>
        <p:spPr>
          <a:xfrm flipH="1">
            <a:off x="6052906" y="432056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Oval 197"/>
          <p:cNvSpPr/>
          <p:nvPr/>
        </p:nvSpPr>
        <p:spPr>
          <a:xfrm flipH="1">
            <a:off x="5702441" y="432056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6178323" y="309239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0" name="Straight Arrow Connector 199"/>
          <p:cNvCxnSpPr/>
          <p:nvPr/>
        </p:nvCxnSpPr>
        <p:spPr bwMode="auto">
          <a:xfrm flipH="1">
            <a:off x="6753092" y="2034795"/>
            <a:ext cx="353630" cy="147857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Straight Arrow Connector 200"/>
          <p:cNvCxnSpPr>
            <a:stCxn id="173" idx="3"/>
            <a:endCxn id="174" idx="0"/>
          </p:cNvCxnSpPr>
          <p:nvPr/>
        </p:nvCxnSpPr>
        <p:spPr bwMode="auto">
          <a:xfrm rot="5400000">
            <a:off x="6001511" y="1998155"/>
            <a:ext cx="294764" cy="876739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2" name="Straight Arrow Connector 201"/>
          <p:cNvCxnSpPr>
            <a:stCxn id="174" idx="3"/>
            <a:endCxn id="179" idx="0"/>
          </p:cNvCxnSpPr>
          <p:nvPr/>
        </p:nvCxnSpPr>
        <p:spPr bwMode="auto">
          <a:xfrm rot="5400000">
            <a:off x="5231163" y="2674984"/>
            <a:ext cx="358913" cy="475897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3" name="Straight Arrow Connector 202"/>
          <p:cNvCxnSpPr>
            <a:stCxn id="179" idx="3"/>
            <a:endCxn id="183" idx="0"/>
          </p:cNvCxnSpPr>
          <p:nvPr/>
        </p:nvCxnSpPr>
        <p:spPr bwMode="auto">
          <a:xfrm rot="5400000">
            <a:off x="4763362" y="3300454"/>
            <a:ext cx="405847" cy="288865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4" name="Picture 2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21" y="1632427"/>
            <a:ext cx="555516" cy="547224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50949" r="76056" b="34196"/>
          <a:stretch/>
        </p:blipFill>
        <p:spPr>
          <a:xfrm>
            <a:off x="2690986" y="4883726"/>
            <a:ext cx="491744" cy="52144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886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upgrading the output space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24315" y="2443733"/>
            <a:ext cx="1505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{ 0, 1 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4315" y="3476096"/>
            <a:ext cx="378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{                       </a:t>
            </a:r>
            <a:r>
              <a:rPr lang="en-US" sz="4000" dirty="0" smtClean="0"/>
              <a:t> … </a:t>
            </a:r>
            <a:r>
              <a:rPr lang="en-US" sz="4000" dirty="0"/>
              <a:t>}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785" r="24955" b="33336"/>
          <a:stretch/>
        </p:blipFill>
        <p:spPr>
          <a:xfrm>
            <a:off x="3165040" y="3634198"/>
            <a:ext cx="2552232" cy="4331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58" y="4582862"/>
            <a:ext cx="628469" cy="628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9" y="4582862"/>
            <a:ext cx="628469" cy="628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8" y="3536555"/>
            <a:ext cx="628469" cy="628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7" y="2480723"/>
            <a:ext cx="628469" cy="628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Notched Right Arrow 19"/>
          <p:cNvSpPr/>
          <p:nvPr/>
        </p:nvSpPr>
        <p:spPr>
          <a:xfrm>
            <a:off x="1770734" y="2626841"/>
            <a:ext cx="861024" cy="404485"/>
          </a:xfrm>
          <a:prstGeom prst="notchedRightArrow">
            <a:avLst>
              <a:gd name="adj1" fmla="val 35762"/>
              <a:gd name="adj2" fmla="val 45254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1770734" y="3627796"/>
            <a:ext cx="861024" cy="404485"/>
          </a:xfrm>
          <a:prstGeom prst="notchedRightArrow">
            <a:avLst>
              <a:gd name="adj1" fmla="val 35762"/>
              <a:gd name="adj2" fmla="val 45254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>
            <a:off x="1770734" y="4646857"/>
            <a:ext cx="861024" cy="404485"/>
          </a:xfrm>
          <a:prstGeom prst="notchedRightArrow">
            <a:avLst>
              <a:gd name="adj1" fmla="val 35762"/>
              <a:gd name="adj2" fmla="val 45254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10486" y="1719861"/>
            <a:ext cx="200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dimensionality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1067" y="2347303"/>
            <a:ext cx="105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1067" y="4525933"/>
            <a:ext cx="105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</a:t>
            </a:r>
            <a:r>
              <a:rPr lang="en-US" sz="3600" b="1" baseline="30000" dirty="0" smtClean="0"/>
              <a:t>256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31067" y="3506872"/>
            <a:ext cx="105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151</a:t>
            </a:r>
          </a:p>
        </p:txBody>
      </p:sp>
    </p:spTree>
    <p:extLst>
      <p:ext uri="{BB962C8B-B14F-4D97-AF65-F5344CB8AC3E}">
        <p14:creationId xmlns:p14="http://schemas.microsoft.com/office/powerpoint/2010/main" val="15696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1559</TotalTime>
  <Words>300</Words>
  <Application>Microsoft Office PowerPoint</Application>
  <PresentationFormat>On-screen Show (4:3)</PresentationFormat>
  <Paragraphs>105</Paragraphs>
  <Slides>28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Berlin Sans FB Demi</vt:lpstr>
      <vt:lpstr>Calibri</vt:lpstr>
      <vt:lpstr>Calibri Light</vt:lpstr>
      <vt:lpstr>Segoe UI Black</vt:lpstr>
      <vt:lpstr>Segoe UI Semilight</vt:lpstr>
      <vt:lpstr>Wingdings</vt:lpstr>
      <vt:lpstr>Office Theme</vt:lpstr>
      <vt:lpstr>Structured Forests for  Fast Edge Detection</vt:lpstr>
      <vt:lpstr>what defines an edge?</vt:lpstr>
      <vt:lpstr>PowerPoint Presentation</vt:lpstr>
      <vt:lpstr>I. data driven edge detection</vt:lpstr>
      <vt:lpstr>edge detection as classification</vt:lpstr>
      <vt:lpstr>edge have structure</vt:lpstr>
      <vt:lpstr>sketch tokens</vt:lpstr>
      <vt:lpstr>random forests</vt:lpstr>
      <vt:lpstr>upgrading the output space</vt:lpstr>
      <vt:lpstr>II. structured edge learning</vt:lpstr>
      <vt:lpstr>structured forests</vt:lpstr>
      <vt:lpstr>tree training</vt:lpstr>
      <vt:lpstr>node training</vt:lpstr>
      <vt:lpstr>how to train?</vt:lpstr>
      <vt:lpstr>PowerPoint Presentation</vt:lpstr>
      <vt:lpstr>III. structured edge detection</vt:lpstr>
      <vt:lpstr>structured forests</vt:lpstr>
      <vt:lpstr>sliding window detector</vt:lpstr>
      <vt:lpstr>sliding window detector</vt:lpstr>
      <vt:lpstr>multiscale detection</vt:lpstr>
      <vt:lpstr>multiscale detection</vt:lpstr>
      <vt:lpstr>IV.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Structured Forests  for Fast Edge Detection</dc:title>
  <dc:creator>Piotr Dollar (PDOLLAR)</dc:creator>
  <cp:lastModifiedBy>Piotr Dollar (PDOLLAR)</cp:lastModifiedBy>
  <cp:revision>153</cp:revision>
  <dcterms:created xsi:type="dcterms:W3CDTF">2013-11-05T01:41:08Z</dcterms:created>
  <dcterms:modified xsi:type="dcterms:W3CDTF">2013-12-04T13:13:16Z</dcterms:modified>
</cp:coreProperties>
</file>