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33" r:id="rId2"/>
    <p:sldId id="445" r:id="rId3"/>
    <p:sldId id="359" r:id="rId4"/>
    <p:sldId id="366" r:id="rId5"/>
    <p:sldId id="365" r:id="rId6"/>
    <p:sldId id="368" r:id="rId7"/>
    <p:sldId id="439" r:id="rId8"/>
    <p:sldId id="375" r:id="rId9"/>
    <p:sldId id="438" r:id="rId10"/>
    <p:sldId id="440" r:id="rId11"/>
    <p:sldId id="437" r:id="rId12"/>
    <p:sldId id="442" r:id="rId13"/>
    <p:sldId id="382" r:id="rId14"/>
    <p:sldId id="383" r:id="rId15"/>
    <p:sldId id="453" r:id="rId16"/>
    <p:sldId id="411" r:id="rId17"/>
    <p:sldId id="409" r:id="rId18"/>
    <p:sldId id="454" r:id="rId19"/>
    <p:sldId id="414" r:id="rId20"/>
    <p:sldId id="449" r:id="rId21"/>
    <p:sldId id="451" r:id="rId22"/>
    <p:sldId id="457" r:id="rId23"/>
    <p:sldId id="448" r:id="rId24"/>
    <p:sldId id="416" r:id="rId25"/>
    <p:sldId id="421" r:id="rId26"/>
    <p:sldId id="455" r:id="rId27"/>
    <p:sldId id="456" r:id="rId28"/>
    <p:sldId id="44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6" autoAdjust="0"/>
    <p:restoredTop sz="78839" autoAdjust="0"/>
  </p:normalViewPr>
  <p:slideViewPr>
    <p:cSldViewPr snapToGrid="0">
      <p:cViewPr>
        <p:scale>
          <a:sx n="75" d="100"/>
          <a:sy n="75" d="100"/>
        </p:scale>
        <p:origin x="1718" y="36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C3AB8-0A79-4EE0-97A2-F725A915B07C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B8BB0-EE83-41EF-87AF-2AD9038A1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32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3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27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46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9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7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9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02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54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48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6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67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5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09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4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1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5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B8BB0-EE83-41EF-87AF-2AD9038A1E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7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2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7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8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1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9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1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0FBD-32F7-40C3-9616-5ADE66EA6E89}" type="datetimeFigureOut">
              <a:rPr lang="en-US" smtClean="0"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4A865-C2E3-4F1E-87AF-1FF3ED8D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599"/>
            <a:ext cx="9165265" cy="5819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65265" cy="685800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076" y="3398782"/>
            <a:ext cx="7751074" cy="17905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From Edges to Objects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20" y="5249662"/>
            <a:ext cx="6858000" cy="124182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Piotr Dollár and Larry Zitnick</a:t>
            </a:r>
          </a:p>
        </p:txBody>
      </p:sp>
      <p:pic>
        <p:nvPicPr>
          <p:cNvPr id="1028" name="Picture 4" descr="http://upload.wikimedia.org/wikipedia/en/archive/b/b3/20110309193628%21Microsoft_Research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6219723"/>
            <a:ext cx="1423778" cy="3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6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sharpened prediction</a:t>
            </a:r>
            <a:endParaRPr lang="en-US" sz="3600" dirty="0"/>
          </a:p>
        </p:txBody>
      </p:sp>
      <p:pic>
        <p:nvPicPr>
          <p:cNvPr id="7" name="8068-sharp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1371600"/>
            <a:ext cx="8848213" cy="53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068-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66" y="855406"/>
            <a:ext cx="8825434" cy="534874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99145" y="6171093"/>
            <a:ext cx="4187880" cy="300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structured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90223" y="6171093"/>
            <a:ext cx="4186863" cy="300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sharpened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Wingdings" panose="05000000000000000000" pitchFamily="2" charset="2"/>
              </a:rPr>
              <a:t>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790223" y="634180"/>
            <a:ext cx="4186864" cy="300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pixel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99146" y="594565"/>
            <a:ext cx="4187880" cy="300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original image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81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1" y="6115950"/>
            <a:ext cx="803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 = sharpen  MS = multiscale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6107144"/>
            <a:ext cx="80363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gPb   ODS=.73         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599" y="6098338"/>
            <a:ext cx="8036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gPb   ODS=.73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FPS ≈ 1/240 Hz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27" y="3341276"/>
            <a:ext cx="3854196" cy="25694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7" y="3341379"/>
            <a:ext cx="3854196" cy="25694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27" y="554182"/>
            <a:ext cx="3854196" cy="25694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larryz\Dropbox\PiotrLarry2013\13ICCV-Edges\other\figureHare\ha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182"/>
            <a:ext cx="3850455" cy="25669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38872" y="5431567"/>
            <a:ext cx="100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8200F"/>
                </a:solidFill>
              </a:rPr>
              <a:t>2.5Hz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5435969"/>
            <a:ext cx="101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8200F"/>
                </a:solidFill>
              </a:rPr>
              <a:t>SH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927" y="5435970"/>
            <a:ext cx="178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8200F"/>
                </a:solidFill>
              </a:rPr>
              <a:t>SH+MS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3941" y="2658256"/>
            <a:ext cx="160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8200F"/>
                </a:solidFill>
              </a:rPr>
              <a:t>ODS = 0.73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3942" y="5431568"/>
            <a:ext cx="160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8200F"/>
                </a:solidFill>
              </a:rPr>
              <a:t>ODS = 0.75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03565" y="5435967"/>
            <a:ext cx="160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8200F"/>
                </a:solidFill>
              </a:rPr>
              <a:t>ODS = 0.74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5491" y="2658255"/>
            <a:ext cx="85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8200F"/>
                </a:solidFill>
              </a:rPr>
              <a:t>3</a:t>
            </a:r>
            <a:r>
              <a:rPr lang="en-US" sz="2400" b="1" dirty="0" smtClean="0">
                <a:solidFill>
                  <a:srgbClr val="A8200F"/>
                </a:solidFill>
              </a:rPr>
              <a:t>0Hz</a:t>
            </a:r>
            <a:endParaRPr lang="en-US" sz="2400" b="1" dirty="0">
              <a:solidFill>
                <a:srgbClr val="A8200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00425" y="5431566"/>
            <a:ext cx="107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8200F"/>
                </a:solidFill>
              </a:rPr>
              <a:t>12.5Hz</a:t>
            </a:r>
            <a:endParaRPr lang="en-US" sz="2400" b="1" dirty="0">
              <a:solidFill>
                <a:srgbClr val="A82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" y="345694"/>
            <a:ext cx="9135698" cy="6096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" y="345693"/>
            <a:ext cx="9135699" cy="6109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343" r="1484" b="2538"/>
          <a:stretch/>
        </p:blipFill>
        <p:spPr>
          <a:xfrm>
            <a:off x="0" y="345693"/>
            <a:ext cx="9144000" cy="61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68"/>
            <a:ext cx="9130386" cy="6093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68"/>
            <a:ext cx="9111580" cy="609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231" r="1565" b="2518"/>
          <a:stretch/>
        </p:blipFill>
        <p:spPr>
          <a:xfrm>
            <a:off x="546" y="355600"/>
            <a:ext cx="9130385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351186" y="1349927"/>
            <a:ext cx="8472254" cy="1042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/>
              <a:t>structured edge prediction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[Dollár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Zitnick, ICCV13, arXiv14]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51186" y="3914157"/>
            <a:ext cx="7256007" cy="1042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/>
              <a:t>from edges to objects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Zitnick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Dollár, ECCV14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5" y="4473630"/>
            <a:ext cx="8472255" cy="15713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51186" y="1949299"/>
            <a:ext cx="8472254" cy="1406420"/>
            <a:chOff x="816031" y="3655239"/>
            <a:chExt cx="6949112" cy="115357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2392" y="3655240"/>
              <a:ext cx="3442751" cy="115357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031" y="3655239"/>
              <a:ext cx="3435564" cy="1153574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19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2" y="1255143"/>
            <a:ext cx="7662036" cy="49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sliding window detection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 rot="19552892">
            <a:off x="1431267" y="2747372"/>
            <a:ext cx="628146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restrictive!</a:t>
            </a:r>
            <a:endParaRPr lang="en-US" sz="9600" dirty="0">
              <a:ln w="12700">
                <a:solidFill>
                  <a:srgbClr val="C00000"/>
                </a:solidFill>
              </a:ln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9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segmentation for detection</a:t>
            </a:r>
            <a:endParaRPr lang="en-US" sz="3600" dirty="0"/>
          </a:p>
        </p:txBody>
      </p:sp>
      <p:pic>
        <p:nvPicPr>
          <p:cNvPr id="1026" name="Picture 2" descr="http://pdollar.files.wordpress.com/2013/12/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352220"/>
            <a:ext cx="307657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ollar.files.wordpress.com/2013/12/s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58" y="1352220"/>
            <a:ext cx="307657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19552892">
            <a:off x="2187750" y="2709061"/>
            <a:ext cx="432009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hard!</a:t>
            </a:r>
            <a:endParaRPr lang="en-US" sz="9600" dirty="0">
              <a:ln w="12700">
                <a:solidFill>
                  <a:srgbClr val="C00000"/>
                </a:solidFill>
              </a:ln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object proposals</a:t>
            </a:r>
            <a:endParaRPr lang="en-US" sz="3600" dirty="0"/>
          </a:p>
        </p:txBody>
      </p:sp>
      <p:sp>
        <p:nvSpPr>
          <p:cNvPr id="4" name="AutoShape 2" descr="http://pdollar.files.wordpress.com/2013/12/proposal_teaser.png"/>
          <p:cNvSpPr>
            <a:spLocks noChangeAspect="1" noChangeArrowheads="1"/>
          </p:cNvSpPr>
          <p:nvPr/>
        </p:nvSpPr>
        <p:spPr bwMode="auto">
          <a:xfrm>
            <a:off x="63500" y="-136525"/>
            <a:ext cx="10525125" cy="71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4" descr="http://pdollar.files.wordpress.com/2013/12/proposal_teas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3"/>
          <a:stretch/>
        </p:blipFill>
        <p:spPr bwMode="auto">
          <a:xfrm>
            <a:off x="5045453" y="1178182"/>
            <a:ext cx="3744426" cy="52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dollar.files.wordpress.com/2013/12/proposal_teas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2"/>
          <a:stretch/>
        </p:blipFill>
        <p:spPr bwMode="auto">
          <a:xfrm>
            <a:off x="668676" y="1178182"/>
            <a:ext cx="3878045" cy="52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rot="16200000">
            <a:off x="3611883" y="4960169"/>
            <a:ext cx="2491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Random. Prim’s - 2013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3623246" y="2323838"/>
            <a:ext cx="246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Selective Search - 2011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-628015" y="4953884"/>
            <a:ext cx="247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CPMC - 2010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-622935" y="2331588"/>
            <a:ext cx="246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Ojectness - 2010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object proposals from ?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1" y="1497258"/>
            <a:ext cx="7225030" cy="646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sliding windows</a:t>
            </a:r>
            <a:r>
              <a:rPr lang="en-US" sz="3200" dirty="0" smtClean="0"/>
              <a:t>? segments? superpixels?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80965" y="2143760"/>
            <a:ext cx="7720401" cy="4333437"/>
            <a:chOff x="699699" y="2233429"/>
            <a:chExt cx="7010384" cy="3934907"/>
          </a:xfrm>
        </p:grpSpPr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52" y="2233429"/>
              <a:ext cx="3069254" cy="1974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6815" y="2233429"/>
              <a:ext cx="2843268" cy="1974855"/>
            </a:xfrm>
            <a:prstGeom prst="rect">
              <a:avLst/>
            </a:prstGeom>
          </p:spPr>
        </p:pic>
        <p:pic>
          <p:nvPicPr>
            <p:cNvPr id="33794" name="Picture 2" descr="1890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52" y="4568608"/>
              <a:ext cx="3847347" cy="159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6" name="Picture 4" descr="3090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984" y="4568608"/>
              <a:ext cx="2397099" cy="159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16200000">
              <a:off x="84502" y="5183805"/>
              <a:ext cx="15997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SLIC - 2012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69492" y="5183806"/>
              <a:ext cx="15997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SEEDS - 2012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9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351186" y="1349927"/>
            <a:ext cx="8472254" cy="1042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/>
              <a:t>structured edge prediction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[Dollár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Zitnick, ICCV13, arXiv14]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51186" y="3914157"/>
            <a:ext cx="7256007" cy="1042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/>
              <a:t>from edges to objects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Zitnick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Dollár, ECCV14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5" y="4473630"/>
            <a:ext cx="8472255" cy="15713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51186" y="1949299"/>
            <a:ext cx="8472254" cy="1406420"/>
            <a:chOff x="816031" y="3655239"/>
            <a:chExt cx="6949112" cy="115357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2392" y="3655240"/>
              <a:ext cx="3442751" cy="115357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031" y="3655239"/>
              <a:ext cx="3435564" cy="1153574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96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70116" y="763930"/>
            <a:ext cx="1838162" cy="3622875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756051" y="1810083"/>
            <a:ext cx="1536331" cy="2291336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49234" y="4840876"/>
            <a:ext cx="3022767" cy="1251477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310420" y="1667041"/>
            <a:ext cx="1083077" cy="2191747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492174" y="3050009"/>
            <a:ext cx="1380232" cy="1629111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79554" y="298431"/>
            <a:ext cx="1755644" cy="1873478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75"/>
            <a:ext cx="916844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70116" y="763930"/>
            <a:ext cx="1838162" cy="3622875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756051" y="1810083"/>
            <a:ext cx="1536331" cy="2291336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49234" y="4840876"/>
            <a:ext cx="3022767" cy="1251477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310420" y="1667041"/>
            <a:ext cx="1083077" cy="2191747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492174" y="3050009"/>
            <a:ext cx="1380232" cy="1629111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79554" y="298431"/>
            <a:ext cx="1755644" cy="1873478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2" y="0"/>
            <a:ext cx="86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from edges to objects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3506"/>
          <a:stretch/>
        </p:blipFill>
        <p:spPr>
          <a:xfrm>
            <a:off x="0" y="1497258"/>
            <a:ext cx="9103729" cy="4051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6494"/>
          <a:stretch/>
        </p:blipFill>
        <p:spPr>
          <a:xfrm>
            <a:off x="4494347" y="1497258"/>
            <a:ext cx="4586232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7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5" y="0"/>
            <a:ext cx="7719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130479"/>
            <a:ext cx="4998694" cy="5055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3664" t="-2845" b="46073"/>
          <a:stretch/>
        </p:blipFill>
        <p:spPr>
          <a:xfrm>
            <a:off x="2591381" y="5758538"/>
            <a:ext cx="3925456" cy="493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48925" b="54484"/>
          <a:stretch/>
        </p:blipFill>
        <p:spPr>
          <a:xfrm>
            <a:off x="2390611" y="5274156"/>
            <a:ext cx="4326996" cy="395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0044" t="40667" r="65416" b="-1168"/>
          <a:stretch/>
        </p:blipFill>
        <p:spPr>
          <a:xfrm>
            <a:off x="3498370" y="6262324"/>
            <a:ext cx="2078966" cy="5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664" t="-2845" b="46073"/>
          <a:stretch/>
        </p:blipFill>
        <p:spPr>
          <a:xfrm>
            <a:off x="2591381" y="5758538"/>
            <a:ext cx="3925456" cy="49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24" y="257386"/>
            <a:ext cx="4862370" cy="4965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9094" y="1934054"/>
            <a:ext cx="4530032" cy="1015663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fast </a:t>
            </a:r>
            <a:endParaRPr lang="en-US" sz="6000" dirty="0">
              <a:ln w="12700">
                <a:solidFill>
                  <a:srgbClr val="C00000"/>
                </a:solidFill>
              </a:ln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8925" b="54484"/>
          <a:stretch/>
        </p:blipFill>
        <p:spPr>
          <a:xfrm>
            <a:off x="2390611" y="5274156"/>
            <a:ext cx="4326996" cy="395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6668" t="39499" r="38792"/>
          <a:stretch/>
        </p:blipFill>
        <p:spPr>
          <a:xfrm>
            <a:off x="3514626" y="6252314"/>
            <a:ext cx="2078966" cy="5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6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9"/>
          <a:stretch/>
        </p:blipFill>
        <p:spPr>
          <a:xfrm>
            <a:off x="796056" y="95033"/>
            <a:ext cx="7532974" cy="5361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" y="95033"/>
            <a:ext cx="8923020" cy="541754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9808" y="5473442"/>
            <a:ext cx="2541897" cy="79538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thanks!</a:t>
            </a:r>
            <a:endParaRPr lang="en-US" sz="48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491705" y="5551708"/>
            <a:ext cx="5069668" cy="6388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source code available online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17169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defines an edge?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78463" y="1664145"/>
            <a:ext cx="1855462" cy="36792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Brightness</a:t>
            </a:r>
          </a:p>
          <a:p>
            <a:pPr marL="0" indent="0">
              <a:buNone/>
            </a:pPr>
            <a:r>
              <a:rPr lang="en-US" dirty="0" smtClean="0"/>
              <a:t>Color</a:t>
            </a:r>
          </a:p>
          <a:p>
            <a:pPr marL="0" indent="0">
              <a:buNone/>
            </a:pPr>
            <a:r>
              <a:rPr lang="en-US" dirty="0" smtClean="0"/>
              <a:t>Texture</a:t>
            </a:r>
          </a:p>
          <a:p>
            <a:pPr marL="0" indent="0">
              <a:buNone/>
            </a:pPr>
            <a:r>
              <a:rPr lang="en-US" dirty="0" smtClean="0"/>
              <a:t>Parallelism</a:t>
            </a:r>
          </a:p>
          <a:p>
            <a:pPr marL="0" indent="0">
              <a:buNone/>
            </a:pPr>
            <a:r>
              <a:rPr lang="en-US" dirty="0" smtClean="0"/>
              <a:t>Continuity</a:t>
            </a:r>
          </a:p>
          <a:p>
            <a:pPr marL="0" indent="0">
              <a:buNone/>
            </a:pPr>
            <a:r>
              <a:rPr lang="en-US" dirty="0" smtClean="0"/>
              <a:t>Symmetry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7" y="1373837"/>
            <a:ext cx="6383216" cy="425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7" y="1373837"/>
            <a:ext cx="6383216" cy="4259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 rot="20449648">
            <a:off x="1022976" y="3299027"/>
            <a:ext cx="514615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>
                  <a:solidFill>
                    <a:srgbClr val="C00000"/>
                  </a:solidFill>
                </a:ln>
                <a:solidFill>
                  <a:srgbClr val="E2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Let the data speak.</a:t>
            </a:r>
            <a:endParaRPr lang="en-US" sz="4000" dirty="0">
              <a:ln>
                <a:solidFill>
                  <a:srgbClr val="C00000"/>
                </a:solidFill>
              </a:ln>
              <a:solidFill>
                <a:srgbClr val="E2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upgrading the output space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751745" y="2443733"/>
            <a:ext cx="1505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{ 0, 1 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51745" y="3476096"/>
            <a:ext cx="378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{                </a:t>
            </a:r>
            <a:r>
              <a:rPr lang="en-US" sz="4000" dirty="0" smtClean="0"/>
              <a:t>… </a:t>
            </a:r>
            <a:r>
              <a:rPr lang="en-US" sz="4000" dirty="0"/>
              <a:t>}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785" r="50094" b="33336"/>
          <a:stretch/>
        </p:blipFill>
        <p:spPr>
          <a:xfrm>
            <a:off x="3092470" y="3634198"/>
            <a:ext cx="1697246" cy="4331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88" y="4582862"/>
            <a:ext cx="628469" cy="628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9" y="4582862"/>
            <a:ext cx="628469" cy="628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8" y="3536555"/>
            <a:ext cx="628469" cy="628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7" y="2480723"/>
            <a:ext cx="628469" cy="628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Notched Right Arrow 19"/>
          <p:cNvSpPr/>
          <p:nvPr/>
        </p:nvSpPr>
        <p:spPr>
          <a:xfrm>
            <a:off x="1698164" y="2626841"/>
            <a:ext cx="861024" cy="404485"/>
          </a:xfrm>
          <a:prstGeom prst="notchedRightArrow">
            <a:avLst>
              <a:gd name="adj1" fmla="val 35762"/>
              <a:gd name="adj2" fmla="val 45254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/>
          <p:cNvSpPr/>
          <p:nvPr/>
        </p:nvSpPr>
        <p:spPr>
          <a:xfrm>
            <a:off x="1698164" y="3627796"/>
            <a:ext cx="861024" cy="404485"/>
          </a:xfrm>
          <a:prstGeom prst="notchedRightArrow">
            <a:avLst>
              <a:gd name="adj1" fmla="val 35762"/>
              <a:gd name="adj2" fmla="val 45254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>
            <a:off x="1698164" y="4646857"/>
            <a:ext cx="861024" cy="404485"/>
          </a:xfrm>
          <a:prstGeom prst="notchedRightArrow">
            <a:avLst>
              <a:gd name="adj1" fmla="val 35762"/>
              <a:gd name="adj2" fmla="val 45254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3655" y="1692614"/>
            <a:ext cx="114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bits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2040" y="2471791"/>
            <a:ext cx="105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2040" y="4525933"/>
            <a:ext cx="105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256</a:t>
            </a:r>
            <a:endParaRPr lang="en-US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32040" y="3527623"/>
            <a:ext cx="105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73384" y="1681508"/>
            <a:ext cx="114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4355" y="2595961"/>
            <a:ext cx="1275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CVPR06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42737" y="4660910"/>
            <a:ext cx="12757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ICCV13</a:t>
            </a:r>
            <a:endParaRPr lang="en-US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7344355" y="3618908"/>
            <a:ext cx="1275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CVPR13</a:t>
            </a:r>
          </a:p>
        </p:txBody>
      </p:sp>
    </p:spTree>
    <p:extLst>
      <p:ext uri="{BB962C8B-B14F-4D97-AF65-F5344CB8AC3E}">
        <p14:creationId xmlns:p14="http://schemas.microsoft.com/office/powerpoint/2010/main" val="112280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2" grpId="0" animBg="1"/>
      <p:bldP spid="17" grpId="0"/>
      <p:bldP spid="19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random forests</a:t>
            </a:r>
            <a:endParaRPr lang="en-US" sz="3600" dirty="0"/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152289" y="1981004"/>
            <a:ext cx="263667" cy="21138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 flipH="1">
            <a:off x="6753092" y="2034795"/>
            <a:ext cx="353630" cy="14785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13" y="1733879"/>
            <a:ext cx="555516" cy="547224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2788370" y="3909938"/>
            <a:ext cx="531215" cy="579606"/>
            <a:chOff x="2516894" y="1521801"/>
            <a:chExt cx="3123777" cy="3408339"/>
          </a:xfrm>
          <a:solidFill>
            <a:srgbClr val="00B050"/>
          </a:solidFill>
        </p:grpSpPr>
        <p:sp>
          <p:nvSpPr>
            <p:cNvPr id="119" name="Rectangle 118"/>
            <p:cNvSpPr/>
            <p:nvPr/>
          </p:nvSpPr>
          <p:spPr>
            <a:xfrm>
              <a:off x="2516894" y="4381500"/>
              <a:ext cx="627648" cy="54864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142671" y="1521801"/>
              <a:ext cx="627648" cy="3408339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770399" y="3870960"/>
              <a:ext cx="627648" cy="105918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385375" y="3695700"/>
              <a:ext cx="627648" cy="123444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013023" y="4152900"/>
              <a:ext cx="627648" cy="77724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546048" y="3993245"/>
            <a:ext cx="531215" cy="496299"/>
            <a:chOff x="5793494" y="662940"/>
            <a:chExt cx="3123777" cy="2918460"/>
          </a:xfrm>
          <a:solidFill>
            <a:srgbClr val="00B050"/>
          </a:solidFill>
        </p:grpSpPr>
        <p:sp>
          <p:nvSpPr>
            <p:cNvPr id="125" name="Rectangle 124"/>
            <p:cNvSpPr/>
            <p:nvPr/>
          </p:nvSpPr>
          <p:spPr>
            <a:xfrm>
              <a:off x="5793494" y="2727960"/>
              <a:ext cx="627648" cy="85344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419271" y="2430780"/>
              <a:ext cx="627648" cy="115062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046999" y="2522220"/>
              <a:ext cx="627648" cy="105918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661975" y="662940"/>
              <a:ext cx="627648" cy="291846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289623" y="1988820"/>
              <a:ext cx="627648" cy="159258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" name="Straight Arrow Connector 107"/>
          <p:cNvCxnSpPr/>
          <p:nvPr/>
        </p:nvCxnSpPr>
        <p:spPr bwMode="auto">
          <a:xfrm flipH="1">
            <a:off x="2939022" y="4489544"/>
            <a:ext cx="9784" cy="36439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4917161" y="4489544"/>
            <a:ext cx="2562" cy="36439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-351" r="50160" b="83335"/>
          <a:stretch/>
        </p:blipFill>
        <p:spPr>
          <a:xfrm>
            <a:off x="4718051" y="4860239"/>
            <a:ext cx="508369" cy="544930"/>
          </a:xfrm>
          <a:prstGeom prst="rect">
            <a:avLst/>
          </a:prstGeom>
        </p:spPr>
      </p:pic>
      <p:cxnSp>
        <p:nvCxnSpPr>
          <p:cNvPr id="106" name="Straight Connector 105"/>
          <p:cNvCxnSpPr>
            <a:stCxn id="136" idx="3"/>
            <a:endCxn id="137" idx="0"/>
          </p:cNvCxnSpPr>
          <p:nvPr/>
        </p:nvCxnSpPr>
        <p:spPr>
          <a:xfrm rot="5400000">
            <a:off x="1814060" y="1962818"/>
            <a:ext cx="294764" cy="95992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07" name="Straight Connector 106"/>
          <p:cNvCxnSpPr>
            <a:stCxn id="136" idx="5"/>
            <a:endCxn id="138" idx="0"/>
          </p:cNvCxnSpPr>
          <p:nvPr/>
        </p:nvCxnSpPr>
        <p:spPr>
          <a:xfrm rot="16200000" flipH="1">
            <a:off x="2757614" y="2103092"/>
            <a:ext cx="294764" cy="67937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0" name="Straight Connector 109"/>
          <p:cNvCxnSpPr>
            <a:stCxn id="137" idx="3"/>
            <a:endCxn id="142" idx="0"/>
          </p:cNvCxnSpPr>
          <p:nvPr/>
        </p:nvCxnSpPr>
        <p:spPr>
          <a:xfrm rot="5400000">
            <a:off x="1069628" y="2748745"/>
            <a:ext cx="358911" cy="3408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3" name="Straight Connector 112"/>
          <p:cNvCxnSpPr>
            <a:stCxn id="137" idx="5"/>
            <a:endCxn id="147" idx="0"/>
          </p:cNvCxnSpPr>
          <p:nvPr/>
        </p:nvCxnSpPr>
        <p:spPr>
          <a:xfrm rot="16200000" flipH="1">
            <a:off x="1537603" y="2745563"/>
            <a:ext cx="358911" cy="34724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4" name="Straight Connector 113"/>
          <p:cNvCxnSpPr>
            <a:stCxn id="138" idx="3"/>
            <a:endCxn id="139" idx="0"/>
          </p:cNvCxnSpPr>
          <p:nvPr/>
        </p:nvCxnSpPr>
        <p:spPr>
          <a:xfrm rot="5400000">
            <a:off x="2730829" y="2646742"/>
            <a:ext cx="358911" cy="54489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5" name="Straight Connector 114"/>
          <p:cNvCxnSpPr>
            <a:stCxn id="138" idx="5"/>
            <a:endCxn id="140" idx="0"/>
          </p:cNvCxnSpPr>
          <p:nvPr/>
        </p:nvCxnSpPr>
        <p:spPr>
          <a:xfrm rot="16200000" flipH="1">
            <a:off x="3372197" y="2674172"/>
            <a:ext cx="358911" cy="49002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6" name="Straight Connector 115"/>
          <p:cNvCxnSpPr>
            <a:stCxn id="140" idx="5"/>
            <a:endCxn id="144" idx="0"/>
          </p:cNvCxnSpPr>
          <p:nvPr/>
        </p:nvCxnSpPr>
        <p:spPr>
          <a:xfrm rot="16200000" flipH="1">
            <a:off x="3800131" y="3306704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7" name="Straight Connector 116"/>
          <p:cNvCxnSpPr>
            <a:stCxn id="139" idx="5"/>
            <a:endCxn id="146" idx="0"/>
          </p:cNvCxnSpPr>
          <p:nvPr/>
        </p:nvCxnSpPr>
        <p:spPr>
          <a:xfrm rot="16200000" flipH="1">
            <a:off x="2641300" y="3306706"/>
            <a:ext cx="405847" cy="28886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30" name="Straight Connector 129"/>
          <p:cNvCxnSpPr>
            <a:stCxn id="142" idx="5"/>
            <a:endCxn id="143" idx="0"/>
          </p:cNvCxnSpPr>
          <p:nvPr/>
        </p:nvCxnSpPr>
        <p:spPr>
          <a:xfrm rot="16200000" flipH="1">
            <a:off x="1082102" y="3306704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31" name="Straight Connector 130"/>
          <p:cNvCxnSpPr>
            <a:stCxn id="142" idx="3"/>
            <a:endCxn id="148" idx="0"/>
          </p:cNvCxnSpPr>
          <p:nvPr/>
        </p:nvCxnSpPr>
        <p:spPr>
          <a:xfrm rot="5400000">
            <a:off x="669330" y="3306706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32" name="Straight Connector 131"/>
          <p:cNvCxnSpPr>
            <a:stCxn id="139" idx="3"/>
            <a:endCxn id="141" idx="0"/>
          </p:cNvCxnSpPr>
          <p:nvPr/>
        </p:nvCxnSpPr>
        <p:spPr>
          <a:xfrm rot="5400000">
            <a:off x="2228530" y="3306706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33" name="Straight Connector 132"/>
          <p:cNvCxnSpPr>
            <a:stCxn id="140" idx="3"/>
            <a:endCxn id="145" idx="0"/>
          </p:cNvCxnSpPr>
          <p:nvPr/>
        </p:nvCxnSpPr>
        <p:spPr>
          <a:xfrm rot="5400000">
            <a:off x="3387360" y="3306706"/>
            <a:ext cx="405847" cy="28886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34" name="Straight Connector 133"/>
          <p:cNvCxnSpPr>
            <a:stCxn id="141" idx="3"/>
            <a:endCxn id="149" idx="0"/>
          </p:cNvCxnSpPr>
          <p:nvPr/>
        </p:nvCxnSpPr>
        <p:spPr>
          <a:xfrm rot="5400000">
            <a:off x="1910492" y="4005989"/>
            <a:ext cx="516931" cy="1122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35" name="Straight Connector 134"/>
          <p:cNvCxnSpPr>
            <a:stCxn id="141" idx="5"/>
            <a:endCxn id="150" idx="0"/>
          </p:cNvCxnSpPr>
          <p:nvPr/>
        </p:nvCxnSpPr>
        <p:spPr>
          <a:xfrm rot="16200000" flipH="1">
            <a:off x="2147678" y="4004929"/>
            <a:ext cx="516931" cy="11433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36" name="Oval 135"/>
          <p:cNvSpPr/>
          <p:nvPr/>
        </p:nvSpPr>
        <p:spPr>
          <a:xfrm>
            <a:off x="2415740" y="2145827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393866" y="2590160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157067" y="2590160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550223" y="3098644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709053" y="309864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199404" y="3654064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991023" y="309864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341841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059871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3358235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901040" y="3654064"/>
            <a:ext cx="175232" cy="175232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803064" y="309864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640204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025233" y="4320565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375696" y="4320565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1" name="Straight Connector 150"/>
          <p:cNvCxnSpPr>
            <a:stCxn id="143" idx="3"/>
            <a:endCxn id="153" idx="0"/>
          </p:cNvCxnSpPr>
          <p:nvPr/>
        </p:nvCxnSpPr>
        <p:spPr>
          <a:xfrm rot="5400000">
            <a:off x="1052237" y="4005297"/>
            <a:ext cx="516931" cy="11360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2" name="Straight Connector 151"/>
          <p:cNvCxnSpPr>
            <a:stCxn id="143" idx="5"/>
            <a:endCxn id="154" idx="0"/>
          </p:cNvCxnSpPr>
          <p:nvPr/>
        </p:nvCxnSpPr>
        <p:spPr>
          <a:xfrm rot="16200000" flipH="1">
            <a:off x="1289423" y="4005622"/>
            <a:ext cx="516931" cy="11295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53" name="Oval 152"/>
          <p:cNvSpPr/>
          <p:nvPr/>
        </p:nvSpPr>
        <p:spPr>
          <a:xfrm>
            <a:off x="1166283" y="4320565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516747" y="4320565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5" name="Straight Arrow Connector 154"/>
          <p:cNvCxnSpPr/>
          <p:nvPr/>
        </p:nvCxnSpPr>
        <p:spPr bwMode="auto">
          <a:xfrm>
            <a:off x="2152289" y="1981004"/>
            <a:ext cx="263667" cy="21138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6" name="Straight Arrow Connector 155"/>
          <p:cNvCxnSpPr>
            <a:stCxn id="136" idx="5"/>
            <a:endCxn id="138" idx="0"/>
          </p:cNvCxnSpPr>
          <p:nvPr/>
        </p:nvCxnSpPr>
        <p:spPr bwMode="auto">
          <a:xfrm rot="16200000" flipH="1">
            <a:off x="2757613" y="2103092"/>
            <a:ext cx="294764" cy="679376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7" name="Straight Arrow Connector 156"/>
          <p:cNvCxnSpPr>
            <a:stCxn id="138" idx="3"/>
            <a:endCxn id="139" idx="0"/>
          </p:cNvCxnSpPr>
          <p:nvPr/>
        </p:nvCxnSpPr>
        <p:spPr bwMode="auto">
          <a:xfrm rot="5400000">
            <a:off x="2730828" y="2646742"/>
            <a:ext cx="358912" cy="544891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8" name="Straight Arrow Connector 157"/>
          <p:cNvCxnSpPr>
            <a:stCxn id="139" idx="5"/>
            <a:endCxn id="146" idx="0"/>
          </p:cNvCxnSpPr>
          <p:nvPr/>
        </p:nvCxnSpPr>
        <p:spPr bwMode="auto">
          <a:xfrm>
            <a:off x="2699792" y="3248214"/>
            <a:ext cx="288861" cy="405849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9" name="Straight Connector 158"/>
          <p:cNvCxnSpPr>
            <a:stCxn id="173" idx="3"/>
            <a:endCxn id="174" idx="0"/>
          </p:cNvCxnSpPr>
          <p:nvPr/>
        </p:nvCxnSpPr>
        <p:spPr>
          <a:xfrm rot="5400000">
            <a:off x="6001509" y="1998155"/>
            <a:ext cx="294764" cy="87673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0" name="Straight Connector 159"/>
          <p:cNvCxnSpPr>
            <a:stCxn id="173" idx="5"/>
            <a:endCxn id="175" idx="1"/>
          </p:cNvCxnSpPr>
          <p:nvPr/>
        </p:nvCxnSpPr>
        <p:spPr>
          <a:xfrm rot="16200000" flipH="1">
            <a:off x="6999182" y="2001129"/>
            <a:ext cx="320426" cy="89645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1" name="Straight Connector 160"/>
          <p:cNvCxnSpPr>
            <a:stCxn id="174" idx="3"/>
            <a:endCxn id="179" idx="0"/>
          </p:cNvCxnSpPr>
          <p:nvPr/>
        </p:nvCxnSpPr>
        <p:spPr>
          <a:xfrm rot="5400000">
            <a:off x="5231162" y="2674985"/>
            <a:ext cx="358911" cy="47589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2" name="Straight Connector 161"/>
          <p:cNvCxnSpPr>
            <a:stCxn id="174" idx="5"/>
            <a:endCxn id="199" idx="0"/>
          </p:cNvCxnSpPr>
          <p:nvPr/>
        </p:nvCxnSpPr>
        <p:spPr>
          <a:xfrm rot="16200000" flipH="1">
            <a:off x="5839750" y="2666202"/>
            <a:ext cx="358911" cy="49346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3" name="Straight Connector 162"/>
          <p:cNvCxnSpPr>
            <a:stCxn id="175" idx="3"/>
            <a:endCxn id="176" idx="0"/>
          </p:cNvCxnSpPr>
          <p:nvPr/>
        </p:nvCxnSpPr>
        <p:spPr>
          <a:xfrm rot="5400000">
            <a:off x="7169584" y="2654355"/>
            <a:ext cx="358911" cy="51716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4" name="Straight Connector 163"/>
          <p:cNvCxnSpPr>
            <a:stCxn id="175" idx="5"/>
            <a:endCxn id="177" idx="0"/>
          </p:cNvCxnSpPr>
          <p:nvPr/>
        </p:nvCxnSpPr>
        <p:spPr>
          <a:xfrm rot="16200000" flipH="1">
            <a:off x="7821914" y="2643092"/>
            <a:ext cx="358911" cy="53968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5" name="Straight Connector 164"/>
          <p:cNvCxnSpPr>
            <a:stCxn id="177" idx="5"/>
            <a:endCxn id="190" idx="0"/>
          </p:cNvCxnSpPr>
          <p:nvPr/>
        </p:nvCxnSpPr>
        <p:spPr>
          <a:xfrm rot="16200000" flipH="1">
            <a:off x="8274673" y="3300452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6" name="Straight Connector 165"/>
          <p:cNvCxnSpPr>
            <a:stCxn id="176" idx="5"/>
            <a:endCxn id="182" idx="0"/>
          </p:cNvCxnSpPr>
          <p:nvPr/>
        </p:nvCxnSpPr>
        <p:spPr>
          <a:xfrm rot="16200000" flipH="1">
            <a:off x="7062555" y="3331819"/>
            <a:ext cx="405847" cy="22613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7" name="Straight Connector 166"/>
          <p:cNvCxnSpPr>
            <a:stCxn id="179" idx="5"/>
            <a:endCxn id="180" idx="0"/>
          </p:cNvCxnSpPr>
          <p:nvPr/>
        </p:nvCxnSpPr>
        <p:spPr>
          <a:xfrm rot="16200000" flipH="1">
            <a:off x="5176133" y="3300452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8" name="Straight Connector 167"/>
          <p:cNvCxnSpPr>
            <a:stCxn id="179" idx="3"/>
            <a:endCxn id="183" idx="0"/>
          </p:cNvCxnSpPr>
          <p:nvPr/>
        </p:nvCxnSpPr>
        <p:spPr>
          <a:xfrm rot="5400000">
            <a:off x="4763360" y="3300454"/>
            <a:ext cx="405847" cy="28886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9" name="Straight Connector 168"/>
          <p:cNvCxnSpPr>
            <a:stCxn id="176" idx="3"/>
            <a:endCxn id="178" idx="0"/>
          </p:cNvCxnSpPr>
          <p:nvPr/>
        </p:nvCxnSpPr>
        <p:spPr>
          <a:xfrm rot="5400000">
            <a:off x="6732170" y="3351472"/>
            <a:ext cx="405847" cy="18682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70" name="Straight Connector 169"/>
          <p:cNvCxnSpPr>
            <a:stCxn id="177" idx="3"/>
            <a:endCxn id="181" idx="0"/>
          </p:cNvCxnSpPr>
          <p:nvPr/>
        </p:nvCxnSpPr>
        <p:spPr>
          <a:xfrm rot="5400000">
            <a:off x="7861904" y="3300454"/>
            <a:ext cx="405847" cy="28886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71" name="Straight Connector 170"/>
          <p:cNvCxnSpPr>
            <a:stCxn id="182" idx="3"/>
            <a:endCxn id="184" idx="0"/>
          </p:cNvCxnSpPr>
          <p:nvPr/>
        </p:nvCxnSpPr>
        <p:spPr>
          <a:xfrm rot="5400000">
            <a:off x="7002092" y="3999811"/>
            <a:ext cx="516931" cy="11206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72" name="Straight Connector 171"/>
          <p:cNvCxnSpPr>
            <a:stCxn id="182" idx="5"/>
            <a:endCxn id="185" idx="0"/>
          </p:cNvCxnSpPr>
          <p:nvPr/>
        </p:nvCxnSpPr>
        <p:spPr>
          <a:xfrm rot="16200000" flipH="1">
            <a:off x="7239277" y="3998599"/>
            <a:ext cx="516931" cy="1144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73" name="Oval 172"/>
          <p:cNvSpPr/>
          <p:nvPr/>
        </p:nvSpPr>
        <p:spPr>
          <a:xfrm>
            <a:off x="6561599" y="2139574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5622905" y="2583907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7581959" y="2583907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7002843" y="309239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8183595" y="309239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6754065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5085053" y="3092392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435873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7832779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7290928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734235" y="3647809"/>
            <a:ext cx="175232" cy="175232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7116906" y="431431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7467370" y="431431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6" name="Straight Connector 185"/>
          <p:cNvCxnSpPr>
            <a:stCxn id="190" idx="3"/>
            <a:endCxn id="188" idx="0"/>
          </p:cNvCxnSpPr>
          <p:nvPr/>
        </p:nvCxnSpPr>
        <p:spPr>
          <a:xfrm rot="5400000">
            <a:off x="8236613" y="3996528"/>
            <a:ext cx="522612" cy="12431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87" name="Straight Connector 186"/>
          <p:cNvCxnSpPr>
            <a:stCxn id="190" idx="5"/>
            <a:endCxn id="189" idx="0"/>
          </p:cNvCxnSpPr>
          <p:nvPr/>
        </p:nvCxnSpPr>
        <p:spPr>
          <a:xfrm rot="16200000" flipH="1">
            <a:off x="8473801" y="4007563"/>
            <a:ext cx="522612" cy="10224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88" name="Oval 187"/>
          <p:cNvSpPr/>
          <p:nvPr/>
        </p:nvSpPr>
        <p:spPr>
          <a:xfrm>
            <a:off x="8348145" y="4319991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8698613" y="4319991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8534418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1" name="Straight Connector 190"/>
          <p:cNvCxnSpPr>
            <a:stCxn id="199" idx="3"/>
            <a:endCxn id="196" idx="0"/>
          </p:cNvCxnSpPr>
          <p:nvPr/>
        </p:nvCxnSpPr>
        <p:spPr>
          <a:xfrm rot="5400000">
            <a:off x="5879194" y="3329270"/>
            <a:ext cx="412103" cy="23748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92" name="Straight Connector 191"/>
          <p:cNvCxnSpPr>
            <a:stCxn id="199" idx="5"/>
            <a:endCxn id="195" idx="0"/>
          </p:cNvCxnSpPr>
          <p:nvPr/>
        </p:nvCxnSpPr>
        <p:spPr>
          <a:xfrm rot="16200000" flipH="1">
            <a:off x="6219518" y="3350338"/>
            <a:ext cx="412103" cy="19534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93" name="Straight Connector 192"/>
          <p:cNvCxnSpPr>
            <a:stCxn id="196" idx="3"/>
            <a:endCxn id="197" idx="0"/>
          </p:cNvCxnSpPr>
          <p:nvPr/>
        </p:nvCxnSpPr>
        <p:spPr>
          <a:xfrm rot="16200000" flipH="1">
            <a:off x="5826023" y="4006065"/>
            <a:ext cx="516931" cy="11206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94" name="Straight Connector 193"/>
          <p:cNvCxnSpPr>
            <a:stCxn id="196" idx="5"/>
            <a:endCxn id="198" idx="0"/>
          </p:cNvCxnSpPr>
          <p:nvPr/>
        </p:nvCxnSpPr>
        <p:spPr>
          <a:xfrm rot="5400000">
            <a:off x="5588839" y="4004856"/>
            <a:ext cx="516931" cy="1144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95" name="Oval 194"/>
          <p:cNvSpPr/>
          <p:nvPr/>
        </p:nvSpPr>
        <p:spPr>
          <a:xfrm flipH="1">
            <a:off x="6435629" y="3654066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5878884" y="3654066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6052906" y="4320567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5702441" y="4320567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6178323" y="309239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0" name="Straight Arrow Connector 199"/>
          <p:cNvCxnSpPr/>
          <p:nvPr/>
        </p:nvCxnSpPr>
        <p:spPr bwMode="auto">
          <a:xfrm flipH="1">
            <a:off x="6753092" y="2034795"/>
            <a:ext cx="353630" cy="14785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1" name="Straight Arrow Connector 200"/>
          <p:cNvCxnSpPr>
            <a:stCxn id="173" idx="3"/>
            <a:endCxn id="174" idx="0"/>
          </p:cNvCxnSpPr>
          <p:nvPr/>
        </p:nvCxnSpPr>
        <p:spPr bwMode="auto">
          <a:xfrm rot="5400000">
            <a:off x="6001511" y="1998155"/>
            <a:ext cx="294764" cy="876739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2" name="Straight Arrow Connector 201"/>
          <p:cNvCxnSpPr>
            <a:stCxn id="174" idx="3"/>
            <a:endCxn id="179" idx="0"/>
          </p:cNvCxnSpPr>
          <p:nvPr/>
        </p:nvCxnSpPr>
        <p:spPr bwMode="auto">
          <a:xfrm rot="5400000">
            <a:off x="5231163" y="2674984"/>
            <a:ext cx="358913" cy="47589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3" name="Straight Arrow Connector 202"/>
          <p:cNvCxnSpPr>
            <a:stCxn id="179" idx="3"/>
            <a:endCxn id="183" idx="0"/>
          </p:cNvCxnSpPr>
          <p:nvPr/>
        </p:nvCxnSpPr>
        <p:spPr bwMode="auto">
          <a:xfrm rot="5400000">
            <a:off x="4763362" y="3300454"/>
            <a:ext cx="405847" cy="28886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4" name="Picture 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621" y="1632427"/>
            <a:ext cx="555516" cy="54722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3" t="50949" r="76056" b="34196"/>
          <a:stretch/>
        </p:blipFill>
        <p:spPr>
          <a:xfrm>
            <a:off x="2690986" y="4883726"/>
            <a:ext cx="491744" cy="52144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0843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structured forests</a:t>
            </a:r>
            <a:endParaRPr lang="en-US" sz="3600" dirty="0"/>
          </a:p>
        </p:txBody>
      </p:sp>
      <p:cxnSp>
        <p:nvCxnSpPr>
          <p:cNvPr id="108" name="Straight Connector 107"/>
          <p:cNvCxnSpPr>
            <a:stCxn id="122" idx="3"/>
            <a:endCxn id="123" idx="0"/>
          </p:cNvCxnSpPr>
          <p:nvPr/>
        </p:nvCxnSpPr>
        <p:spPr>
          <a:xfrm rot="5400000">
            <a:off x="1814060" y="1962818"/>
            <a:ext cx="294764" cy="95992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09" name="Straight Connector 108"/>
          <p:cNvCxnSpPr>
            <a:stCxn id="122" idx="5"/>
            <a:endCxn id="124" idx="0"/>
          </p:cNvCxnSpPr>
          <p:nvPr/>
        </p:nvCxnSpPr>
        <p:spPr>
          <a:xfrm rot="16200000" flipH="1">
            <a:off x="2757614" y="2103092"/>
            <a:ext cx="294764" cy="67937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0" name="Straight Connector 109"/>
          <p:cNvCxnSpPr>
            <a:stCxn id="123" idx="3"/>
            <a:endCxn id="128" idx="0"/>
          </p:cNvCxnSpPr>
          <p:nvPr/>
        </p:nvCxnSpPr>
        <p:spPr>
          <a:xfrm rot="5400000">
            <a:off x="1069628" y="2748745"/>
            <a:ext cx="358911" cy="3408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1" name="Straight Connector 110"/>
          <p:cNvCxnSpPr>
            <a:stCxn id="123" idx="5"/>
            <a:endCxn id="133" idx="0"/>
          </p:cNvCxnSpPr>
          <p:nvPr/>
        </p:nvCxnSpPr>
        <p:spPr>
          <a:xfrm rot="16200000" flipH="1">
            <a:off x="1537603" y="2745563"/>
            <a:ext cx="358911" cy="34724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2" name="Straight Connector 111"/>
          <p:cNvCxnSpPr>
            <a:stCxn id="124" idx="3"/>
            <a:endCxn id="125" idx="0"/>
          </p:cNvCxnSpPr>
          <p:nvPr/>
        </p:nvCxnSpPr>
        <p:spPr>
          <a:xfrm rot="5400000">
            <a:off x="2730829" y="2646742"/>
            <a:ext cx="358911" cy="54489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3" name="Straight Connector 112"/>
          <p:cNvCxnSpPr>
            <a:stCxn id="124" idx="5"/>
            <a:endCxn id="126" idx="0"/>
          </p:cNvCxnSpPr>
          <p:nvPr/>
        </p:nvCxnSpPr>
        <p:spPr>
          <a:xfrm rot="16200000" flipH="1">
            <a:off x="3372197" y="2674172"/>
            <a:ext cx="358911" cy="49002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4" name="Straight Connector 113"/>
          <p:cNvCxnSpPr>
            <a:stCxn id="126" idx="5"/>
            <a:endCxn id="130" idx="0"/>
          </p:cNvCxnSpPr>
          <p:nvPr/>
        </p:nvCxnSpPr>
        <p:spPr>
          <a:xfrm rot="16200000" flipH="1">
            <a:off x="3800131" y="3306704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5" name="Straight Connector 114"/>
          <p:cNvCxnSpPr>
            <a:stCxn id="125" idx="5"/>
            <a:endCxn id="132" idx="0"/>
          </p:cNvCxnSpPr>
          <p:nvPr/>
        </p:nvCxnSpPr>
        <p:spPr>
          <a:xfrm rot="16200000" flipH="1">
            <a:off x="2641300" y="3306706"/>
            <a:ext cx="405847" cy="28886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6" name="Straight Connector 115"/>
          <p:cNvCxnSpPr>
            <a:stCxn id="128" idx="5"/>
            <a:endCxn id="129" idx="0"/>
          </p:cNvCxnSpPr>
          <p:nvPr/>
        </p:nvCxnSpPr>
        <p:spPr>
          <a:xfrm rot="16200000" flipH="1">
            <a:off x="1082102" y="3306704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7" name="Straight Connector 116"/>
          <p:cNvCxnSpPr>
            <a:stCxn id="128" idx="3"/>
            <a:endCxn id="134" idx="0"/>
          </p:cNvCxnSpPr>
          <p:nvPr/>
        </p:nvCxnSpPr>
        <p:spPr>
          <a:xfrm rot="5400000">
            <a:off x="669330" y="3306706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8" name="Straight Connector 117"/>
          <p:cNvCxnSpPr>
            <a:stCxn id="125" idx="3"/>
            <a:endCxn id="127" idx="0"/>
          </p:cNvCxnSpPr>
          <p:nvPr/>
        </p:nvCxnSpPr>
        <p:spPr>
          <a:xfrm rot="5400000">
            <a:off x="2228530" y="3306706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19" name="Straight Connector 118"/>
          <p:cNvCxnSpPr>
            <a:stCxn id="126" idx="3"/>
            <a:endCxn id="131" idx="0"/>
          </p:cNvCxnSpPr>
          <p:nvPr/>
        </p:nvCxnSpPr>
        <p:spPr>
          <a:xfrm rot="5400000">
            <a:off x="3387360" y="3306706"/>
            <a:ext cx="405847" cy="28886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20" name="Straight Connector 119"/>
          <p:cNvCxnSpPr>
            <a:stCxn id="127" idx="3"/>
            <a:endCxn id="135" idx="0"/>
          </p:cNvCxnSpPr>
          <p:nvPr/>
        </p:nvCxnSpPr>
        <p:spPr>
          <a:xfrm rot="5400000">
            <a:off x="1910492" y="4005989"/>
            <a:ext cx="516931" cy="1122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21" name="Straight Connector 120"/>
          <p:cNvCxnSpPr>
            <a:stCxn id="127" idx="5"/>
            <a:endCxn id="136" idx="0"/>
          </p:cNvCxnSpPr>
          <p:nvPr/>
        </p:nvCxnSpPr>
        <p:spPr>
          <a:xfrm rot="16200000" flipH="1">
            <a:off x="2147678" y="4004929"/>
            <a:ext cx="516931" cy="11433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22" name="Oval 121"/>
          <p:cNvSpPr/>
          <p:nvPr/>
        </p:nvSpPr>
        <p:spPr>
          <a:xfrm>
            <a:off x="2415740" y="2145827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1393866" y="2590160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157067" y="2590160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550223" y="3098644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3709053" y="309864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199404" y="3654064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991023" y="309864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341841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059871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358235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901040" y="3654064"/>
            <a:ext cx="175232" cy="175232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803064" y="309864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640204" y="3654064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025233" y="4320565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375696" y="4320565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7" name="Straight Connector 136"/>
          <p:cNvCxnSpPr>
            <a:stCxn id="129" idx="3"/>
            <a:endCxn id="139" idx="0"/>
          </p:cNvCxnSpPr>
          <p:nvPr/>
        </p:nvCxnSpPr>
        <p:spPr>
          <a:xfrm rot="5400000">
            <a:off x="1052237" y="4005297"/>
            <a:ext cx="516931" cy="11360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38" name="Straight Connector 137"/>
          <p:cNvCxnSpPr>
            <a:stCxn id="129" idx="5"/>
            <a:endCxn id="140" idx="0"/>
          </p:cNvCxnSpPr>
          <p:nvPr/>
        </p:nvCxnSpPr>
        <p:spPr>
          <a:xfrm rot="16200000" flipH="1">
            <a:off x="1289423" y="4005622"/>
            <a:ext cx="516931" cy="11295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39" name="Oval 138"/>
          <p:cNvSpPr/>
          <p:nvPr/>
        </p:nvSpPr>
        <p:spPr>
          <a:xfrm>
            <a:off x="1166283" y="4320565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516747" y="4320565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1" name="Straight Arrow Connector 140"/>
          <p:cNvCxnSpPr/>
          <p:nvPr/>
        </p:nvCxnSpPr>
        <p:spPr bwMode="auto">
          <a:xfrm>
            <a:off x="2152289" y="1981004"/>
            <a:ext cx="263667" cy="21138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2" name="Straight Arrow Connector 141"/>
          <p:cNvCxnSpPr>
            <a:stCxn id="122" idx="5"/>
            <a:endCxn id="124" idx="0"/>
          </p:cNvCxnSpPr>
          <p:nvPr/>
        </p:nvCxnSpPr>
        <p:spPr bwMode="auto">
          <a:xfrm rot="16200000" flipH="1">
            <a:off x="2757613" y="2103092"/>
            <a:ext cx="294764" cy="679376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3" name="Straight Arrow Connector 142"/>
          <p:cNvCxnSpPr>
            <a:stCxn id="124" idx="3"/>
            <a:endCxn id="125" idx="0"/>
          </p:cNvCxnSpPr>
          <p:nvPr/>
        </p:nvCxnSpPr>
        <p:spPr bwMode="auto">
          <a:xfrm rot="5400000">
            <a:off x="2730828" y="2646742"/>
            <a:ext cx="358912" cy="544891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4" name="Straight Arrow Connector 143"/>
          <p:cNvCxnSpPr>
            <a:stCxn id="125" idx="5"/>
            <a:endCxn id="132" idx="0"/>
          </p:cNvCxnSpPr>
          <p:nvPr/>
        </p:nvCxnSpPr>
        <p:spPr bwMode="auto">
          <a:xfrm>
            <a:off x="2699792" y="3248214"/>
            <a:ext cx="288861" cy="405849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7" name="Straight Connector 146"/>
          <p:cNvCxnSpPr>
            <a:stCxn id="161" idx="3"/>
            <a:endCxn id="162" idx="0"/>
          </p:cNvCxnSpPr>
          <p:nvPr/>
        </p:nvCxnSpPr>
        <p:spPr>
          <a:xfrm rot="5400000">
            <a:off x="6001509" y="1998155"/>
            <a:ext cx="294764" cy="87673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48" name="Straight Connector 147"/>
          <p:cNvCxnSpPr>
            <a:stCxn id="161" idx="5"/>
            <a:endCxn id="163" idx="1"/>
          </p:cNvCxnSpPr>
          <p:nvPr/>
        </p:nvCxnSpPr>
        <p:spPr>
          <a:xfrm rot="16200000" flipH="1">
            <a:off x="6999182" y="2001129"/>
            <a:ext cx="320426" cy="89645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49" name="Straight Connector 148"/>
          <p:cNvCxnSpPr>
            <a:stCxn id="162" idx="3"/>
            <a:endCxn id="167" idx="0"/>
          </p:cNvCxnSpPr>
          <p:nvPr/>
        </p:nvCxnSpPr>
        <p:spPr>
          <a:xfrm rot="5400000">
            <a:off x="5231162" y="2674985"/>
            <a:ext cx="358911" cy="47589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0" name="Straight Connector 149"/>
          <p:cNvCxnSpPr>
            <a:stCxn id="162" idx="5"/>
            <a:endCxn id="187" idx="0"/>
          </p:cNvCxnSpPr>
          <p:nvPr/>
        </p:nvCxnSpPr>
        <p:spPr>
          <a:xfrm rot="16200000" flipH="1">
            <a:off x="5839750" y="2666202"/>
            <a:ext cx="358911" cy="49346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1" name="Straight Connector 150"/>
          <p:cNvCxnSpPr>
            <a:stCxn id="163" idx="3"/>
            <a:endCxn id="164" idx="0"/>
          </p:cNvCxnSpPr>
          <p:nvPr/>
        </p:nvCxnSpPr>
        <p:spPr>
          <a:xfrm rot="5400000">
            <a:off x="7169584" y="2654355"/>
            <a:ext cx="358911" cy="51716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2" name="Straight Connector 151"/>
          <p:cNvCxnSpPr>
            <a:stCxn id="163" idx="5"/>
            <a:endCxn id="165" idx="0"/>
          </p:cNvCxnSpPr>
          <p:nvPr/>
        </p:nvCxnSpPr>
        <p:spPr>
          <a:xfrm rot="16200000" flipH="1">
            <a:off x="7821914" y="2643092"/>
            <a:ext cx="358911" cy="53968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3" name="Straight Connector 152"/>
          <p:cNvCxnSpPr>
            <a:stCxn id="165" idx="5"/>
            <a:endCxn id="178" idx="0"/>
          </p:cNvCxnSpPr>
          <p:nvPr/>
        </p:nvCxnSpPr>
        <p:spPr>
          <a:xfrm rot="16200000" flipH="1">
            <a:off x="8274673" y="3300452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4" name="Straight Connector 153"/>
          <p:cNvCxnSpPr>
            <a:stCxn id="164" idx="5"/>
            <a:endCxn id="170" idx="0"/>
          </p:cNvCxnSpPr>
          <p:nvPr/>
        </p:nvCxnSpPr>
        <p:spPr>
          <a:xfrm rot="16200000" flipH="1">
            <a:off x="7062555" y="3331819"/>
            <a:ext cx="405847" cy="22613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5" name="Straight Connector 154"/>
          <p:cNvCxnSpPr>
            <a:stCxn id="167" idx="5"/>
            <a:endCxn id="168" idx="0"/>
          </p:cNvCxnSpPr>
          <p:nvPr/>
        </p:nvCxnSpPr>
        <p:spPr>
          <a:xfrm rot="16200000" flipH="1">
            <a:off x="5176133" y="3300452"/>
            <a:ext cx="405847" cy="28886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6" name="Straight Connector 155"/>
          <p:cNvCxnSpPr>
            <a:stCxn id="167" idx="3"/>
            <a:endCxn id="171" idx="0"/>
          </p:cNvCxnSpPr>
          <p:nvPr/>
        </p:nvCxnSpPr>
        <p:spPr>
          <a:xfrm rot="5400000">
            <a:off x="4763360" y="3300454"/>
            <a:ext cx="405847" cy="28886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7" name="Straight Connector 156"/>
          <p:cNvCxnSpPr>
            <a:stCxn id="164" idx="3"/>
            <a:endCxn id="166" idx="0"/>
          </p:cNvCxnSpPr>
          <p:nvPr/>
        </p:nvCxnSpPr>
        <p:spPr>
          <a:xfrm rot="5400000">
            <a:off x="6732170" y="3351472"/>
            <a:ext cx="405847" cy="18682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8" name="Straight Connector 157"/>
          <p:cNvCxnSpPr>
            <a:stCxn id="165" idx="3"/>
            <a:endCxn id="169" idx="0"/>
          </p:cNvCxnSpPr>
          <p:nvPr/>
        </p:nvCxnSpPr>
        <p:spPr>
          <a:xfrm rot="5400000">
            <a:off x="7861904" y="3300454"/>
            <a:ext cx="405847" cy="28886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59" name="Straight Connector 158"/>
          <p:cNvCxnSpPr>
            <a:stCxn id="170" idx="3"/>
            <a:endCxn id="172" idx="0"/>
          </p:cNvCxnSpPr>
          <p:nvPr/>
        </p:nvCxnSpPr>
        <p:spPr>
          <a:xfrm rot="5400000">
            <a:off x="7002092" y="3999811"/>
            <a:ext cx="516931" cy="11206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60" name="Straight Connector 159"/>
          <p:cNvCxnSpPr>
            <a:stCxn id="170" idx="5"/>
            <a:endCxn id="173" idx="0"/>
          </p:cNvCxnSpPr>
          <p:nvPr/>
        </p:nvCxnSpPr>
        <p:spPr>
          <a:xfrm rot="16200000" flipH="1">
            <a:off x="7239277" y="3998599"/>
            <a:ext cx="516931" cy="1144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61" name="Oval 160"/>
          <p:cNvSpPr/>
          <p:nvPr/>
        </p:nvSpPr>
        <p:spPr>
          <a:xfrm>
            <a:off x="6561599" y="2139574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622905" y="2583907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7581959" y="2583907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7002843" y="309239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8183595" y="309239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6754065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085053" y="3092392"/>
            <a:ext cx="175232" cy="1752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435873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7832779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7290928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734235" y="3647809"/>
            <a:ext cx="175232" cy="175232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7116906" y="431431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7467370" y="431431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4" name="Straight Connector 173"/>
          <p:cNvCxnSpPr>
            <a:stCxn id="178" idx="3"/>
            <a:endCxn id="176" idx="0"/>
          </p:cNvCxnSpPr>
          <p:nvPr/>
        </p:nvCxnSpPr>
        <p:spPr>
          <a:xfrm rot="5400000">
            <a:off x="8236613" y="3996528"/>
            <a:ext cx="522612" cy="124313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75" name="Straight Connector 174"/>
          <p:cNvCxnSpPr>
            <a:stCxn id="178" idx="5"/>
            <a:endCxn id="177" idx="0"/>
          </p:cNvCxnSpPr>
          <p:nvPr/>
        </p:nvCxnSpPr>
        <p:spPr>
          <a:xfrm rot="16200000" flipH="1">
            <a:off x="8473801" y="4007563"/>
            <a:ext cx="522612" cy="10224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76" name="Oval 175"/>
          <p:cNvSpPr/>
          <p:nvPr/>
        </p:nvSpPr>
        <p:spPr>
          <a:xfrm>
            <a:off x="8348145" y="4319991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8698613" y="4319991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8534418" y="3647809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9" name="Straight Connector 178"/>
          <p:cNvCxnSpPr>
            <a:stCxn id="187" idx="3"/>
            <a:endCxn id="184" idx="0"/>
          </p:cNvCxnSpPr>
          <p:nvPr/>
        </p:nvCxnSpPr>
        <p:spPr>
          <a:xfrm rot="5400000">
            <a:off x="5879194" y="3329270"/>
            <a:ext cx="412103" cy="23748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80" name="Straight Connector 179"/>
          <p:cNvCxnSpPr>
            <a:stCxn id="187" idx="5"/>
            <a:endCxn id="183" idx="0"/>
          </p:cNvCxnSpPr>
          <p:nvPr/>
        </p:nvCxnSpPr>
        <p:spPr>
          <a:xfrm rot="16200000" flipH="1">
            <a:off x="6219518" y="3350338"/>
            <a:ext cx="412103" cy="19534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81" name="Straight Connector 180"/>
          <p:cNvCxnSpPr>
            <a:stCxn id="184" idx="3"/>
            <a:endCxn id="185" idx="0"/>
          </p:cNvCxnSpPr>
          <p:nvPr/>
        </p:nvCxnSpPr>
        <p:spPr>
          <a:xfrm rot="16200000" flipH="1">
            <a:off x="5826023" y="4006065"/>
            <a:ext cx="516931" cy="11206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82" name="Straight Connector 181"/>
          <p:cNvCxnSpPr>
            <a:stCxn id="184" idx="5"/>
            <a:endCxn id="186" idx="0"/>
          </p:cNvCxnSpPr>
          <p:nvPr/>
        </p:nvCxnSpPr>
        <p:spPr>
          <a:xfrm rot="5400000">
            <a:off x="5588839" y="4004856"/>
            <a:ext cx="516931" cy="1144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83" name="Oval 182"/>
          <p:cNvSpPr/>
          <p:nvPr/>
        </p:nvSpPr>
        <p:spPr>
          <a:xfrm flipH="1">
            <a:off x="6435629" y="3654066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5878884" y="3654066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6052906" y="4320567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5702441" y="4320567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 u="sng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6178323" y="3092392"/>
            <a:ext cx="175232" cy="17523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8" name="Straight Arrow Connector 187"/>
          <p:cNvCxnSpPr/>
          <p:nvPr/>
        </p:nvCxnSpPr>
        <p:spPr bwMode="auto">
          <a:xfrm flipH="1">
            <a:off x="6753092" y="2034795"/>
            <a:ext cx="353630" cy="14785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9" name="Straight Arrow Connector 188"/>
          <p:cNvCxnSpPr>
            <a:stCxn id="161" idx="3"/>
            <a:endCxn id="162" idx="0"/>
          </p:cNvCxnSpPr>
          <p:nvPr/>
        </p:nvCxnSpPr>
        <p:spPr bwMode="auto">
          <a:xfrm rot="5400000">
            <a:off x="6001511" y="1998155"/>
            <a:ext cx="294764" cy="876739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0" name="Straight Arrow Connector 189"/>
          <p:cNvCxnSpPr>
            <a:stCxn id="162" idx="3"/>
            <a:endCxn id="167" idx="0"/>
          </p:cNvCxnSpPr>
          <p:nvPr/>
        </p:nvCxnSpPr>
        <p:spPr bwMode="auto">
          <a:xfrm rot="5400000">
            <a:off x="5231163" y="2674984"/>
            <a:ext cx="358913" cy="47589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1" name="Straight Arrow Connector 190"/>
          <p:cNvCxnSpPr>
            <a:stCxn id="167" idx="3"/>
            <a:endCxn id="171" idx="0"/>
          </p:cNvCxnSpPr>
          <p:nvPr/>
        </p:nvCxnSpPr>
        <p:spPr bwMode="auto">
          <a:xfrm rot="5400000">
            <a:off x="4763362" y="3300454"/>
            <a:ext cx="405847" cy="288865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40" y="3868228"/>
            <a:ext cx="516488" cy="516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413" y="1733879"/>
            <a:ext cx="555516" cy="54722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621" y="1632427"/>
            <a:ext cx="555516" cy="547224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30" y="3892200"/>
            <a:ext cx="512994" cy="512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2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structured prediction</a:t>
            </a:r>
            <a:endParaRPr lang="en-US" sz="3600" dirty="0"/>
          </a:p>
        </p:txBody>
      </p:sp>
      <p:pic>
        <p:nvPicPr>
          <p:cNvPr id="4" name="8068-structu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1371600"/>
            <a:ext cx="8848213" cy="53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pixel prediction</a:t>
            </a:r>
            <a:endParaRPr lang="en-US" sz="3600" dirty="0"/>
          </a:p>
        </p:txBody>
      </p:sp>
      <p:pic>
        <p:nvPicPr>
          <p:cNvPr id="2" name="8068-pixe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1366785"/>
            <a:ext cx="8848213" cy="53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01" y="2024184"/>
            <a:ext cx="2827773" cy="2827773"/>
          </a:xfrm>
          <a:prstGeom prst="rect">
            <a:avLst/>
          </a:prstGeom>
          <a:ln w="38100">
            <a:noFill/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2139860" y="2024184"/>
            <a:ext cx="1283698" cy="15134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57701" y="2024184"/>
            <a:ext cx="2854426" cy="28449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74004" y="3537656"/>
            <a:ext cx="765855" cy="133148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25" y="2007001"/>
            <a:ext cx="2827773" cy="2827773"/>
          </a:xfrm>
          <a:prstGeom prst="rect">
            <a:avLst/>
          </a:prstGeom>
          <a:ln w="38100">
            <a:noFill/>
          </a:ln>
        </p:spPr>
      </p:pic>
      <p:cxnSp>
        <p:nvCxnSpPr>
          <p:cNvPr id="20" name="Straight Connector 19"/>
          <p:cNvCxnSpPr/>
          <p:nvPr/>
        </p:nvCxnSpPr>
        <p:spPr>
          <a:xfrm flipH="1">
            <a:off x="6258725" y="2024184"/>
            <a:ext cx="1171575" cy="13476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259625" y="2007001"/>
            <a:ext cx="2854426" cy="28449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309229" y="3371850"/>
            <a:ext cx="949496" cy="14705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otched Right Arrow 24"/>
          <p:cNvSpPr/>
          <p:nvPr/>
        </p:nvSpPr>
        <p:spPr>
          <a:xfrm>
            <a:off x="4155364" y="3244419"/>
            <a:ext cx="861024" cy="404485"/>
          </a:xfrm>
          <a:prstGeom prst="notchedRightArrow">
            <a:avLst>
              <a:gd name="adj1" fmla="val 35762"/>
              <a:gd name="adj2" fmla="val 45254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sharpening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98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2990</TotalTime>
  <Words>224</Words>
  <Application>Microsoft Office PowerPoint</Application>
  <PresentationFormat>On-screen Show (4:3)</PresentationFormat>
  <Paragraphs>89</Paragraphs>
  <Slides>28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Segoe UI Black</vt:lpstr>
      <vt:lpstr>Segoe UI Semilight</vt:lpstr>
      <vt:lpstr>Wingdings</vt:lpstr>
      <vt:lpstr>Office Theme</vt:lpstr>
      <vt:lpstr>From Edges to Objects</vt:lpstr>
      <vt:lpstr>outline</vt:lpstr>
      <vt:lpstr>what defines an edge?</vt:lpstr>
      <vt:lpstr>upgrading the output space</vt:lpstr>
      <vt:lpstr>random forests</vt:lpstr>
      <vt:lpstr>structured forests</vt:lpstr>
      <vt:lpstr>structured prediction</vt:lpstr>
      <vt:lpstr>pixel prediction</vt:lpstr>
      <vt:lpstr>sharpening</vt:lpstr>
      <vt:lpstr>sharpened prediction</vt:lpstr>
      <vt:lpstr>PowerPoint Presentation</vt:lpstr>
      <vt:lpstr>PowerPoint Presentation</vt:lpstr>
      <vt:lpstr>PowerPoint Presentation</vt:lpstr>
      <vt:lpstr>PowerPoint Presentation</vt:lpstr>
      <vt:lpstr>outline</vt:lpstr>
      <vt:lpstr>sliding window detection</vt:lpstr>
      <vt:lpstr>segmentation for detection</vt:lpstr>
      <vt:lpstr>object proposals</vt:lpstr>
      <vt:lpstr>object proposals from ?</vt:lpstr>
      <vt:lpstr>PowerPoint Presentation</vt:lpstr>
      <vt:lpstr>PowerPoint Presentation</vt:lpstr>
      <vt:lpstr>PowerPoint Presentation</vt:lpstr>
      <vt:lpstr>PowerPoint Presentation</vt:lpstr>
      <vt:lpstr>from edges to objects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Structured Forests  for Fast Edge Detection</dc:title>
  <dc:creator>Piotr Dollar (PDOLLAR)</dc:creator>
  <cp:lastModifiedBy>Piotr Dollar (PDOLLAR)</cp:lastModifiedBy>
  <cp:revision>267</cp:revision>
  <dcterms:created xsi:type="dcterms:W3CDTF">2013-11-05T01:41:08Z</dcterms:created>
  <dcterms:modified xsi:type="dcterms:W3CDTF">2014-06-23T05:39:47Z</dcterms:modified>
</cp:coreProperties>
</file>